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0413" cy="7021513"/>
  <p:notesSz cx="6858000" cy="9144000"/>
  <p:embeddedFontLst>
    <p:embeddedFont>
      <p:font typeface="Sarabun" panose="020B0502040204020203" charset="-34"/>
      <p:regular r:id="rId61"/>
      <p:bold r:id="rId62"/>
      <p:italic r:id="rId63"/>
      <p:boldItalic r:id="rId64"/>
    </p:embeddedFont>
    <p:embeddedFont>
      <p:font typeface="Arimo" panose="020B0604020202020204" charset="0"/>
      <p:regular r:id="rId65"/>
      <p:bold r:id="rId66"/>
      <p:italic r:id="rId67"/>
      <p:boldItalic r:id="rId68"/>
    </p:embeddedFont>
    <p:embeddedFont>
      <p:font typeface="Lucida Sans" panose="020B0602030504020204" pitchFamily="34" charset="0"/>
      <p:regular r:id="rId69"/>
      <p:bold r:id="rId70"/>
      <p:italic r:id="rId71"/>
      <p:boldItalic r:id="rId72"/>
    </p:embeddedFont>
    <p:embeddedFont>
      <p:font typeface="JasmineUPC" panose="02020603050405020304" pitchFamily="18" charset="-34"/>
      <p:regular r:id="rId73"/>
      <p:bold r:id="rId74"/>
      <p:italic r:id="rId75"/>
      <p:boldItalic r:id="rId76"/>
    </p:embeddedFont>
    <p:embeddedFont>
      <p:font typeface="Comic Sans MS" panose="030F0702030302020204" pitchFamily="66" charset="0"/>
      <p:regular r:id="rId77"/>
      <p:bold r:id="rId78"/>
      <p:italic r:id="rId79"/>
      <p:boldItalic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CordiaUPC" panose="020B0304020202020204" pitchFamily="34" charset="-34"/>
      <p:regular r:id="rId85"/>
      <p:bold r:id="rId86"/>
      <p:italic r:id="rId87"/>
      <p:boldItalic r:id="rId88"/>
    </p:embeddedFont>
    <p:embeddedFont>
      <p:font typeface="Garamond" panose="02020404030301010803" pitchFamily="18" charset="0"/>
      <p:regular r:id="rId89"/>
      <p:bold r:id="rId90"/>
      <p:italic r:id="rId91"/>
    </p:embeddedFont>
    <p:embeddedFont>
      <p:font typeface="Fahkwang" panose="020B0502040204020203" charset="-34"/>
      <p:regular r:id="rId92"/>
      <p:bold r:id="rId93"/>
      <p:italic r:id="rId94"/>
      <p:boldItalic r:id="rId95"/>
    </p:embeddedFont>
    <p:embeddedFont>
      <p:font typeface="Niramit" panose="020B0502040204020203" charset="-34"/>
      <p:regular r:id="rId96"/>
      <p:bold r:id="rId97"/>
      <p:italic r:id="rId98"/>
      <p:boldItalic r:id="rId99"/>
    </p:embeddedFont>
    <p:embeddedFont>
      <p:font typeface="Tahoma" panose="020B0604030504040204" pitchFamily="34" charset="0"/>
      <p:regular r:id="rId100"/>
      <p:bold r:id="rId101"/>
    </p:embeddedFont>
    <p:embeddedFont>
      <p:font typeface="Angsana New" panose="02020603050405020304" pitchFamily="18" charset="-34"/>
      <p:regular r:id="rId102"/>
      <p:bold r:id="rId103"/>
      <p:italic r:id="rId104"/>
      <p:boldItalic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6" roundtripDataSignature="AMtx7mj9iH0qX00HcBI0AEAWVbOMB1VI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4425CD-3F37-4A45-9511-3AB3E5605DC4}">
  <a:tblStyle styleId="{344425CD-3F37-4A45-9511-3AB3E5605DC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D93C0F-C1D7-4B80-A68E-8BC20C877AC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tcBdr/>
        <a:fill>
          <a:solidFill>
            <a:srgbClr val="FCD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D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CB5EC49-38E9-40BC-9B6C-37CD34107907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E9EBAAD-8773-4D71-BE60-123288B42701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24"/>
      </p:cViewPr>
      <p:guideLst>
        <p:guide orient="horz" pos="22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87" Type="http://schemas.openxmlformats.org/officeDocument/2006/relationships/font" Target="fonts/font27.fntdata"/><Relationship Id="rId102" Type="http://schemas.openxmlformats.org/officeDocument/2006/relationships/font" Target="fonts/font42.fntdata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90" Type="http://schemas.openxmlformats.org/officeDocument/2006/relationships/font" Target="fonts/font30.fntdata"/><Relationship Id="rId95" Type="http://schemas.openxmlformats.org/officeDocument/2006/relationships/font" Target="fonts/font3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100" Type="http://schemas.openxmlformats.org/officeDocument/2006/relationships/font" Target="fonts/font40.fntdata"/><Relationship Id="rId105" Type="http://schemas.openxmlformats.org/officeDocument/2006/relationships/font" Target="fonts/font4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93" Type="http://schemas.openxmlformats.org/officeDocument/2006/relationships/font" Target="fonts/font33.fntdata"/><Relationship Id="rId98" Type="http://schemas.openxmlformats.org/officeDocument/2006/relationships/font" Target="fonts/font3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103" Type="http://schemas.openxmlformats.org/officeDocument/2006/relationships/font" Target="fonts/font43.fntdata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91" Type="http://schemas.openxmlformats.org/officeDocument/2006/relationships/font" Target="fonts/font31.fntdata"/><Relationship Id="rId96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94" Type="http://schemas.openxmlformats.org/officeDocument/2006/relationships/font" Target="fonts/font34.fntdata"/><Relationship Id="rId99" Type="http://schemas.openxmlformats.org/officeDocument/2006/relationships/font" Target="fonts/font39.fntdata"/><Relationship Id="rId101" Type="http://schemas.openxmlformats.org/officeDocument/2006/relationships/font" Target="fonts/font4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97" Type="http://schemas.openxmlformats.org/officeDocument/2006/relationships/font" Target="fonts/font37.fntdata"/><Relationship Id="rId104" Type="http://schemas.openxmlformats.org/officeDocument/2006/relationships/font" Target="fonts/font44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92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1190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287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131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025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2776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1729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800">
                <a:solidFill>
                  <a:schemeClr val="dk1"/>
                </a:solidFill>
                <a:latin typeface="Angsana New"/>
                <a:ea typeface="Angsana New"/>
                <a:cs typeface="Angsana New"/>
                <a:sym typeface="Angsana New"/>
              </a:rPr>
              <a:t>14</a:t>
            </a:fld>
            <a:endParaRPr sz="1800">
              <a:solidFill>
                <a:schemeClr val="dk1"/>
              </a:solidFill>
              <a:latin typeface="Angsana New"/>
              <a:ea typeface="Angsana New"/>
              <a:cs typeface="Angsana New"/>
              <a:sym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170641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697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755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946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228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28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04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417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424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6555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742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4405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543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0242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673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56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13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332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275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0081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967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13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379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4305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4096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281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856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4820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023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522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4063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96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765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72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6467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9716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5511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653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3509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5278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29813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65783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04819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13134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1811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7104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400" y="685800"/>
            <a:ext cx="4248150" cy="244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7" name="Google Shape;82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8475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9863" y="746125"/>
            <a:ext cx="6467475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4" name="Google Shape;834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1977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53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048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83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470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685800"/>
            <a:ext cx="5953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900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ภาพนิ่งชื่อเรื่อ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0"/>
          <p:cNvSpPr txBox="1">
            <a:spLocks noGrp="1"/>
          </p:cNvSpPr>
          <p:nvPr>
            <p:ph type="ctrTitle"/>
          </p:nvPr>
        </p:nvSpPr>
        <p:spPr>
          <a:xfrm>
            <a:off x="914283" y="2181222"/>
            <a:ext cx="10361851" cy="150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0"/>
          <p:cNvSpPr txBox="1">
            <a:spLocks noGrp="1"/>
          </p:cNvSpPr>
          <p:nvPr>
            <p:ph type="subTitle" idx="1"/>
          </p:nvPr>
        </p:nvSpPr>
        <p:spPr>
          <a:xfrm>
            <a:off x="1828563" y="3978858"/>
            <a:ext cx="8533289" cy="179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lvl="0" algn="ctr">
              <a:spcBef>
                <a:spcPts val="74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60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0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0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การเปรียบเทียบ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9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0971372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9"/>
          <p:cNvSpPr txBox="1">
            <a:spLocks noGrp="1"/>
          </p:cNvSpPr>
          <p:nvPr>
            <p:ph type="body" idx="1"/>
          </p:nvPr>
        </p:nvSpPr>
        <p:spPr>
          <a:xfrm>
            <a:off x="609521" y="1571716"/>
            <a:ext cx="5386216" cy="65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5" name="Google Shape;65;p69"/>
          <p:cNvSpPr txBox="1">
            <a:spLocks noGrp="1"/>
          </p:cNvSpPr>
          <p:nvPr>
            <p:ph type="body" idx="2"/>
          </p:nvPr>
        </p:nvSpPr>
        <p:spPr>
          <a:xfrm>
            <a:off x="609521" y="2226731"/>
            <a:ext cx="5386216" cy="404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6" name="Google Shape;66;p69"/>
          <p:cNvSpPr txBox="1">
            <a:spLocks noGrp="1"/>
          </p:cNvSpPr>
          <p:nvPr>
            <p:ph type="body" idx="3"/>
          </p:nvPr>
        </p:nvSpPr>
        <p:spPr>
          <a:xfrm>
            <a:off x="6192564" y="1571716"/>
            <a:ext cx="5388332" cy="65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67" name="Google Shape;67;p69"/>
          <p:cNvSpPr txBox="1">
            <a:spLocks noGrp="1"/>
          </p:cNvSpPr>
          <p:nvPr>
            <p:ph type="body" idx="4"/>
          </p:nvPr>
        </p:nvSpPr>
        <p:spPr>
          <a:xfrm>
            <a:off x="6192564" y="2226731"/>
            <a:ext cx="5388332" cy="404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9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ฉพาะชื่อเรื่อง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0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0971372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0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0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พร้อมคำอธิบายภาพ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1"/>
          <p:cNvSpPr txBox="1">
            <a:spLocks noGrp="1"/>
          </p:cNvSpPr>
          <p:nvPr>
            <p:ph type="title"/>
          </p:nvPr>
        </p:nvSpPr>
        <p:spPr>
          <a:xfrm>
            <a:off x="609524" y="279561"/>
            <a:ext cx="4010562" cy="118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1"/>
          <p:cNvSpPr txBox="1">
            <a:spLocks noGrp="1"/>
          </p:cNvSpPr>
          <p:nvPr>
            <p:ph type="body" idx="1"/>
          </p:nvPr>
        </p:nvSpPr>
        <p:spPr>
          <a:xfrm>
            <a:off x="4766114" y="279563"/>
            <a:ext cx="6814779" cy="5992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463550" algn="l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body" idx="2"/>
          </p:nvPr>
        </p:nvSpPr>
        <p:spPr>
          <a:xfrm>
            <a:off x="609524" y="1469319"/>
            <a:ext cx="4010562" cy="4802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71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1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1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รูปภาพพร้อมคำอธิบายภาพ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2"/>
          <p:cNvSpPr txBox="1">
            <a:spLocks noGrp="1"/>
          </p:cNvSpPr>
          <p:nvPr>
            <p:ph type="title"/>
          </p:nvPr>
        </p:nvSpPr>
        <p:spPr>
          <a:xfrm>
            <a:off x="2389406" y="4915060"/>
            <a:ext cx="7314248" cy="58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2"/>
          <p:cNvSpPr>
            <a:spLocks noGrp="1"/>
          </p:cNvSpPr>
          <p:nvPr>
            <p:ph type="pic" idx="2"/>
          </p:nvPr>
        </p:nvSpPr>
        <p:spPr>
          <a:xfrm>
            <a:off x="2389406" y="627386"/>
            <a:ext cx="7314248" cy="421290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72"/>
          <p:cNvSpPr txBox="1">
            <a:spLocks noGrp="1"/>
          </p:cNvSpPr>
          <p:nvPr>
            <p:ph type="body" idx="1"/>
          </p:nvPr>
        </p:nvSpPr>
        <p:spPr>
          <a:xfrm>
            <a:off x="2389406" y="5495310"/>
            <a:ext cx="7314248" cy="82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22860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72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2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2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ข้อความแนวตั้ง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3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0971372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3"/>
          <p:cNvSpPr txBox="1">
            <a:spLocks noGrp="1"/>
          </p:cNvSpPr>
          <p:nvPr>
            <p:ph type="body" idx="1"/>
          </p:nvPr>
        </p:nvSpPr>
        <p:spPr>
          <a:xfrm rot="5400000">
            <a:off x="3778270" y="-1530394"/>
            <a:ext cx="4633874" cy="1097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73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3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3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ข้อความและชื่อเรื่องแนวตั้ง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4"/>
          <p:cNvSpPr txBox="1">
            <a:spLocks noGrp="1"/>
          </p:cNvSpPr>
          <p:nvPr>
            <p:ph type="title"/>
          </p:nvPr>
        </p:nvSpPr>
        <p:spPr>
          <a:xfrm rot="5400000">
            <a:off x="7213951" y="1905287"/>
            <a:ext cx="5991041" cy="274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4"/>
          <p:cNvSpPr txBox="1">
            <a:spLocks noGrp="1"/>
          </p:cNvSpPr>
          <p:nvPr>
            <p:ph type="body" idx="1"/>
          </p:nvPr>
        </p:nvSpPr>
        <p:spPr>
          <a:xfrm rot="5400000">
            <a:off x="1626679" y="-735969"/>
            <a:ext cx="5991041" cy="802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74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4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74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1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0971372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1"/>
          <p:cNvSpPr txBox="1">
            <a:spLocks noGrp="1"/>
          </p:cNvSpPr>
          <p:nvPr>
            <p:ph type="body" idx="1"/>
          </p:nvPr>
        </p:nvSpPr>
        <p:spPr>
          <a:xfrm>
            <a:off x="609521" y="1638355"/>
            <a:ext cx="10971372" cy="46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1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1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ว่างเปล่า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2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2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2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ตาราง" type="tbl">
  <p:cSld name="TAB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3"/>
          <p:cNvSpPr txBox="1">
            <a:spLocks noGrp="1"/>
          </p:cNvSpPr>
          <p:nvPr>
            <p:ph type="title"/>
          </p:nvPr>
        </p:nvSpPr>
        <p:spPr>
          <a:xfrm>
            <a:off x="914281" y="786670"/>
            <a:ext cx="10361851" cy="117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3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3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3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" type="objOnly">
  <p:cSld name="OBJECT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4"/>
          <p:cNvSpPr txBox="1">
            <a:spLocks noGrp="1"/>
          </p:cNvSpPr>
          <p:nvPr>
            <p:ph type="body" idx="1"/>
          </p:nvPr>
        </p:nvSpPr>
        <p:spPr>
          <a:xfrm>
            <a:off x="914281" y="786670"/>
            <a:ext cx="10361851" cy="545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4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4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ชื่อเรื่องและเนื้อหา">
  <p:cSld name="1_ชื่อเรื่องและเนื้อหา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5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5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5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  <p:sp>
        <p:nvSpPr>
          <p:cNvPr id="45" name="Google Shape;45;p65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0971372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5"/>
          <p:cNvSpPr txBox="1">
            <a:spLocks noGrp="1"/>
          </p:cNvSpPr>
          <p:nvPr>
            <p:ph type="body" idx="1"/>
          </p:nvPr>
        </p:nvSpPr>
        <p:spPr>
          <a:xfrm>
            <a:off x="1523802" y="748961"/>
            <a:ext cx="8533289" cy="355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6"/>
          <p:cNvSpPr txBox="1">
            <a:spLocks noGrp="1"/>
          </p:cNvSpPr>
          <p:nvPr>
            <p:ph type="title"/>
          </p:nvPr>
        </p:nvSpPr>
        <p:spPr>
          <a:xfrm rot="-5400000">
            <a:off x="-896793" y="2195023"/>
            <a:ext cx="3807057" cy="76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่วนหัวของส่วน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 txBox="1">
            <a:spLocks noGrp="1"/>
          </p:cNvSpPr>
          <p:nvPr>
            <p:ph type="title"/>
          </p:nvPr>
        </p:nvSpPr>
        <p:spPr>
          <a:xfrm>
            <a:off x="962961" y="4511974"/>
            <a:ext cx="10361851" cy="13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1"/>
          </p:nvPr>
        </p:nvSpPr>
        <p:spPr>
          <a:xfrm>
            <a:off x="962961" y="2976018"/>
            <a:ext cx="10361851" cy="153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b" anchorCtr="0">
            <a:normAutofit/>
          </a:bodyPr>
          <a:lstStyle>
            <a:lvl1pPr marL="457200" lvl="0" indent="-228600" algn="l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 2 ส่วน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8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0971372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body" idx="1"/>
          </p:nvPr>
        </p:nvSpPr>
        <p:spPr>
          <a:xfrm>
            <a:off x="609522" y="1638355"/>
            <a:ext cx="5384099" cy="46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68"/>
          <p:cNvSpPr txBox="1">
            <a:spLocks noGrp="1"/>
          </p:cNvSpPr>
          <p:nvPr>
            <p:ph type="body" idx="2"/>
          </p:nvPr>
        </p:nvSpPr>
        <p:spPr>
          <a:xfrm>
            <a:off x="6196794" y="1638355"/>
            <a:ext cx="5384099" cy="46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8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8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0971372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9"/>
          <p:cNvSpPr txBox="1">
            <a:spLocks noGrp="1"/>
          </p:cNvSpPr>
          <p:nvPr>
            <p:ph type="body" idx="1"/>
          </p:nvPr>
        </p:nvSpPr>
        <p:spPr>
          <a:xfrm>
            <a:off x="609521" y="1638355"/>
            <a:ext cx="10971372" cy="4633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/>
          </a:bodyPr>
          <a:lstStyle>
            <a:lvl1pPr marL="457200" marR="0" lvl="0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9"/>
          <p:cNvSpPr txBox="1">
            <a:spLocks noGrp="1"/>
          </p:cNvSpPr>
          <p:nvPr>
            <p:ph type="dt" idx="10"/>
          </p:nvPr>
        </p:nvSpPr>
        <p:spPr>
          <a:xfrm>
            <a:off x="609522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9"/>
          <p:cNvSpPr txBox="1">
            <a:spLocks noGrp="1"/>
          </p:cNvSpPr>
          <p:nvPr>
            <p:ph type="ftr" idx="11"/>
          </p:nvPr>
        </p:nvSpPr>
        <p:spPr>
          <a:xfrm>
            <a:off x="4165059" y="6507903"/>
            <a:ext cx="3860297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9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 t="5898"/>
          <a:stretch/>
        </p:blipFill>
        <p:spPr>
          <a:xfrm>
            <a:off x="713913" y="463878"/>
            <a:ext cx="3623156" cy="5821555"/>
          </a:xfrm>
          <a:prstGeom prst="ellipse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7" name="Google Shape;107;p1"/>
          <p:cNvSpPr txBox="1"/>
          <p:nvPr/>
        </p:nvSpPr>
        <p:spPr>
          <a:xfrm>
            <a:off x="4863418" y="2087896"/>
            <a:ext cx="6912769" cy="19389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i="0" u="none" strike="noStrike" cap="none">
                <a:solidFill>
                  <a:srgbClr val="E36C09"/>
                </a:solidFill>
                <a:latin typeface="Sarabun"/>
                <a:ea typeface="Sarabun"/>
                <a:cs typeface="Sarabun"/>
                <a:sym typeface="Sarabun"/>
              </a:rPr>
              <a:t>หลักเกณฑ์กระทรวงการคลังว่าด้วยมาตรฐาน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i="0" u="none" strike="noStrike" cap="none">
                <a:solidFill>
                  <a:srgbClr val="E36C09"/>
                </a:solidFill>
                <a:latin typeface="Sarabun"/>
                <a:ea typeface="Sarabun"/>
                <a:cs typeface="Sarabun"/>
                <a:sym typeface="Sarabun"/>
              </a:rPr>
              <a:t>และหลักเกณฑ์ปฏิบัติการควบคุมภายใน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 i="0" u="none" strike="noStrike" cap="none">
                <a:solidFill>
                  <a:srgbClr val="E36C09"/>
                </a:solidFill>
                <a:latin typeface="Sarabun"/>
                <a:ea typeface="Sarabun"/>
                <a:cs typeface="Sarabun"/>
                <a:sym typeface="Sarabun"/>
              </a:rPr>
              <a:t>สำหรับหน่วยงานของรัฐ พ.ศ. 2561</a:t>
            </a:r>
            <a:endParaRPr/>
          </a:p>
        </p:txBody>
      </p:sp>
      <p:sp>
        <p:nvSpPr>
          <p:cNvPr id="108" name="Google Shape;108;p1"/>
          <p:cNvSpPr txBox="1"/>
          <p:nvPr/>
        </p:nvSpPr>
        <p:spPr>
          <a:xfrm>
            <a:off x="6765800" y="5804000"/>
            <a:ext cx="5424600" cy="3067200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txBody>
          <a:bodyPr spcFirstLastPara="1" wrap="square" lIns="155775" tIns="77875" rIns="155775" bIns="778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61" b="1" i="0" u="none" strike="noStrike" cap="none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นางสาววรกมล  อยู่นาค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i="0" u="none" strike="noStrike" cap="none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(นักวิชาการตรวจสอบภายในเชี่ยวชาญ)</a:t>
            </a:r>
            <a:endParaRPr sz="2661" b="1" i="0" u="none" strike="noStrike" cap="none">
              <a:solidFill>
                <a:srgbClr val="0000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61" b="1" i="0" u="none" strike="noStrike" cap="none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ผู้อำนวยการกลุ่มตรวจสอบภายใน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61" b="1" i="0" u="none" strike="noStrike" cap="none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สำนักงานปลัดกระทรวงสาธารณสุข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61" b="1" i="0" u="none" strike="noStrike" cap="none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บธ.บ. (บัญชี) , บธ.ม. (Management), CGIA,CPIAT</a:t>
            </a:r>
            <a:endParaRPr sz="2661" b="1" i="0" u="none" strike="noStrike" cap="none">
              <a:solidFill>
                <a:srgbClr val="0000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6275" y="5637225"/>
            <a:ext cx="1667850" cy="11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7294" y="65301"/>
            <a:ext cx="1432509" cy="1435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574" y="442033"/>
            <a:ext cx="5400600" cy="613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214" y="442034"/>
            <a:ext cx="5400600" cy="6137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50" y="99194"/>
            <a:ext cx="11809312" cy="682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78" y="711423"/>
            <a:ext cx="12190413" cy="63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36" y="693788"/>
            <a:ext cx="2895601" cy="116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7534" y="5822572"/>
            <a:ext cx="2952328" cy="1020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0413" cy="722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4" descr="j02055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9761" y="2487599"/>
            <a:ext cx="1756481" cy="9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 descr="j02174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070" y="1607552"/>
            <a:ext cx="1470491" cy="140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 descr="j02372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6699" y="1529737"/>
            <a:ext cx="1404026" cy="11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4" descr="j02309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5531" y="2264451"/>
            <a:ext cx="2971413" cy="182201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/>
          <p:nvPr/>
        </p:nvSpPr>
        <p:spPr>
          <a:xfrm>
            <a:off x="3748129" y="185290"/>
            <a:ext cx="4586219" cy="847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200" tIns="54100" rIns="108200" bIns="541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80"/>
              <a:buFont typeface="Noto Sans Symbols"/>
              <a:buNone/>
            </a:pPr>
            <a:r>
              <a:rPr lang="th-TH" sz="4800" b="1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การควบคุม</a:t>
            </a:r>
            <a:endParaRPr/>
          </a:p>
        </p:txBody>
      </p:sp>
      <p:grpSp>
        <p:nvGrpSpPr>
          <p:cNvPr id="220" name="Google Shape;220;p14"/>
          <p:cNvGrpSpPr/>
          <p:nvPr/>
        </p:nvGrpSpPr>
        <p:grpSpPr>
          <a:xfrm>
            <a:off x="990589" y="834749"/>
            <a:ext cx="10737926" cy="2166877"/>
            <a:chOff x="797" y="796"/>
            <a:chExt cx="4218" cy="1635"/>
          </a:xfrm>
        </p:grpSpPr>
        <p:sp>
          <p:nvSpPr>
            <p:cNvPr id="221" name="Google Shape;221;p14"/>
            <p:cNvSpPr txBox="1"/>
            <p:nvPr/>
          </p:nvSpPr>
          <p:spPr>
            <a:xfrm>
              <a:off x="797" y="796"/>
              <a:ext cx="952" cy="417"/>
            </a:xfrm>
            <a:prstGeom prst="rect">
              <a:avLst/>
            </a:prstGeom>
            <a:solidFill>
              <a:srgbClr val="3BFFCC"/>
            </a:solidFill>
            <a:ln w="9525" cap="flat" cmpd="sng">
              <a:solidFill>
                <a:srgbClr val="3BFF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180"/>
                <a:buFont typeface="Noto Sans Symbols"/>
                <a:buNone/>
              </a:pPr>
              <a:r>
                <a:rPr lang="th-TH" sz="38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Input</a:t>
              </a:r>
              <a:endParaRPr/>
            </a:p>
          </p:txBody>
        </p:sp>
        <p:sp>
          <p:nvSpPr>
            <p:cNvPr id="222" name="Google Shape;222;p14"/>
            <p:cNvSpPr txBox="1"/>
            <p:nvPr/>
          </p:nvSpPr>
          <p:spPr>
            <a:xfrm>
              <a:off x="2203" y="1431"/>
              <a:ext cx="1315" cy="417"/>
            </a:xfrm>
            <a:prstGeom prst="rect">
              <a:avLst/>
            </a:prstGeom>
            <a:solidFill>
              <a:srgbClr val="CC99FF"/>
            </a:solidFill>
            <a:ln w="9525" cap="flat" cmpd="sng">
              <a:solidFill>
                <a:srgbClr val="CC99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180"/>
                <a:buFont typeface="Noto Sans Symbols"/>
                <a:buNone/>
              </a:pPr>
              <a:r>
                <a:rPr lang="th-TH" sz="38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Process</a:t>
              </a:r>
              <a:endParaRPr/>
            </a:p>
          </p:txBody>
        </p:sp>
        <p:cxnSp>
          <p:nvCxnSpPr>
            <p:cNvPr id="223" name="Google Shape;223;p14"/>
            <p:cNvCxnSpPr/>
            <p:nvPr/>
          </p:nvCxnSpPr>
          <p:spPr>
            <a:xfrm>
              <a:off x="1749" y="1001"/>
              <a:ext cx="454" cy="63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24" name="Google Shape;224;p14"/>
            <p:cNvSpPr txBox="1"/>
            <p:nvPr/>
          </p:nvSpPr>
          <p:spPr>
            <a:xfrm>
              <a:off x="3926" y="2014"/>
              <a:ext cx="1089" cy="417"/>
            </a:xfrm>
            <a:prstGeom prst="rect">
              <a:avLst/>
            </a:prstGeom>
            <a:solidFill>
              <a:srgbClr val="FF66FF"/>
            </a:solidFill>
            <a:ln w="9525" cap="flat" cmpd="sng">
              <a:solidFill>
                <a:srgbClr val="FF66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1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4180"/>
                <a:buFont typeface="Noto Sans Symbols"/>
                <a:buNone/>
              </a:pPr>
              <a:r>
                <a:rPr lang="th-TH" sz="3800" b="1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Output</a:t>
              </a:r>
              <a:endParaRPr/>
            </a:p>
          </p:txBody>
        </p:sp>
        <p:cxnSp>
          <p:nvCxnSpPr>
            <p:cNvPr id="225" name="Google Shape;225;p14"/>
            <p:cNvCxnSpPr/>
            <p:nvPr/>
          </p:nvCxnSpPr>
          <p:spPr>
            <a:xfrm>
              <a:off x="3518" y="1636"/>
              <a:ext cx="408" cy="68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226" name="Google Shape;226;p14" descr="j02342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74186" y="3152465"/>
            <a:ext cx="1536348" cy="115918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4"/>
          <p:cNvSpPr txBox="1"/>
          <p:nvPr/>
        </p:nvSpPr>
        <p:spPr>
          <a:xfrm>
            <a:off x="7477210" y="4203555"/>
            <a:ext cx="4952355" cy="50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200" tIns="54100" rIns="108200" bIns="541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60"/>
              <a:buFont typeface="Noto Sans Symbols"/>
              <a:buNone/>
            </a:pPr>
            <a:r>
              <a:rPr lang="th-TH" sz="2600" b="1">
                <a:solidFill>
                  <a:schemeClr val="dk1"/>
                </a:solidFill>
                <a:latin typeface="Angsana New"/>
                <a:ea typeface="Angsana New"/>
                <a:cs typeface="Angsana New"/>
                <a:sym typeface="Angsana New"/>
              </a:rPr>
              <a:t>ประสิทธิภาพ / ประสิทธิผล / คุ้มค่า</a:t>
            </a:r>
            <a:endParaRPr/>
          </a:p>
        </p:txBody>
      </p:sp>
      <p:sp>
        <p:nvSpPr>
          <p:cNvPr id="228" name="Google Shape;228;p14"/>
          <p:cNvSpPr txBox="1"/>
          <p:nvPr/>
        </p:nvSpPr>
        <p:spPr>
          <a:xfrm>
            <a:off x="2201087" y="6265297"/>
            <a:ext cx="6857107" cy="570926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108200" tIns="54100" rIns="108200" bIns="541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300"/>
              <a:buFont typeface="Noto Sans Symbols"/>
              <a:buNone/>
            </a:pPr>
            <a:r>
              <a:rPr lang="th-TH" sz="3000" b="1">
                <a:solidFill>
                  <a:srgbClr val="0000FF"/>
                </a:solidFill>
                <a:latin typeface="Fahkwang"/>
                <a:ea typeface="Fahkwang"/>
                <a:cs typeface="Fahkwang"/>
                <a:sym typeface="Fahkwang"/>
              </a:rPr>
              <a:t>การวางระบบและประเมินผลการควบคุมภายใน</a:t>
            </a:r>
            <a:endParaRPr/>
          </a:p>
        </p:txBody>
      </p:sp>
      <p:grpSp>
        <p:nvGrpSpPr>
          <p:cNvPr id="229" name="Google Shape;229;p14"/>
          <p:cNvGrpSpPr/>
          <p:nvPr/>
        </p:nvGrpSpPr>
        <p:grpSpPr>
          <a:xfrm>
            <a:off x="3096281" y="432612"/>
            <a:ext cx="6675098" cy="1652739"/>
            <a:chOff x="1223" y="334"/>
            <a:chExt cx="3235" cy="1680"/>
          </a:xfrm>
        </p:grpSpPr>
        <p:cxnSp>
          <p:nvCxnSpPr>
            <p:cNvPr id="230" name="Google Shape;230;p14"/>
            <p:cNvCxnSpPr/>
            <p:nvPr/>
          </p:nvCxnSpPr>
          <p:spPr>
            <a:xfrm>
              <a:off x="4448" y="334"/>
              <a:ext cx="0" cy="168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1" name="Google Shape;231;p14"/>
            <p:cNvCxnSpPr/>
            <p:nvPr/>
          </p:nvCxnSpPr>
          <p:spPr>
            <a:xfrm>
              <a:off x="1227" y="346"/>
              <a:ext cx="69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4"/>
            <p:cNvCxnSpPr/>
            <p:nvPr/>
          </p:nvCxnSpPr>
          <p:spPr>
            <a:xfrm>
              <a:off x="3777" y="336"/>
              <a:ext cx="681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4"/>
            <p:cNvCxnSpPr/>
            <p:nvPr/>
          </p:nvCxnSpPr>
          <p:spPr>
            <a:xfrm>
              <a:off x="1223" y="346"/>
              <a:ext cx="0" cy="45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234" name="Google Shape;23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7748" y="3452533"/>
            <a:ext cx="2632223" cy="248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92013" y="3997195"/>
            <a:ext cx="3277365" cy="235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58195" y="4671682"/>
            <a:ext cx="2579070" cy="234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/>
          <p:nvPr/>
        </p:nvSpPr>
        <p:spPr>
          <a:xfrm>
            <a:off x="22862" y="14719"/>
            <a:ext cx="6936439" cy="859670"/>
          </a:xfrm>
          <a:prstGeom prst="roundRect">
            <a:avLst>
              <a:gd name="adj" fmla="val 16667"/>
            </a:avLst>
          </a:prstGeom>
          <a:solidFill>
            <a:srgbClr val="37CB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การควบคุมภายในความสำคัญอย่างไร</a:t>
            </a:r>
            <a:endParaRPr/>
          </a:p>
        </p:txBody>
      </p:sp>
      <p:grpSp>
        <p:nvGrpSpPr>
          <p:cNvPr id="243" name="Google Shape;243;p15"/>
          <p:cNvGrpSpPr/>
          <p:nvPr/>
        </p:nvGrpSpPr>
        <p:grpSpPr>
          <a:xfrm>
            <a:off x="1081969" y="1286593"/>
            <a:ext cx="5417960" cy="5113757"/>
            <a:chOff x="1683507" y="152101"/>
            <a:chExt cx="5417960" cy="5113757"/>
          </a:xfrm>
        </p:grpSpPr>
        <p:sp>
          <p:nvSpPr>
            <p:cNvPr id="244" name="Google Shape;244;p15"/>
            <p:cNvSpPr/>
            <p:nvPr/>
          </p:nvSpPr>
          <p:spPr>
            <a:xfrm>
              <a:off x="2819024" y="152101"/>
              <a:ext cx="3146927" cy="3146927"/>
            </a:xfrm>
            <a:prstGeom prst="ellipse">
              <a:avLst/>
            </a:prstGeom>
            <a:solidFill>
              <a:srgbClr val="49ACC5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 txBox="1"/>
            <p:nvPr/>
          </p:nvSpPr>
          <p:spPr>
            <a:xfrm>
              <a:off x="3238614" y="702813"/>
              <a:ext cx="2307747" cy="1416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Sarabun"/>
                <a:buNone/>
              </a:pPr>
              <a:r>
                <a:rPr lang="th-TH" sz="32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สร้างภูมิคุ้มกัน       ในแก่หน่วยงาน</a:t>
              </a: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954540" y="2118931"/>
              <a:ext cx="3146927" cy="3146927"/>
            </a:xfrm>
            <a:prstGeom prst="ellipse">
              <a:avLst/>
            </a:prstGeom>
            <a:solidFill>
              <a:srgbClr val="5FDF45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 txBox="1"/>
            <p:nvPr/>
          </p:nvSpPr>
          <p:spPr>
            <a:xfrm>
              <a:off x="4916975" y="2931887"/>
              <a:ext cx="1888156" cy="1730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Sarabun"/>
                <a:buNone/>
              </a:pPr>
              <a:r>
                <a:rPr lang="th-TH" sz="32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มาตรการในการตรวจสอบความถูกต้องและเชื่อถือได้ของข้อมูล</a:t>
              </a: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1683507" y="2118931"/>
              <a:ext cx="3146927" cy="3146927"/>
            </a:xfrm>
            <a:prstGeom prst="ellipse">
              <a:avLst/>
            </a:prstGeom>
            <a:solidFill>
              <a:srgbClr val="F69444">
                <a:alpha val="4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 txBox="1"/>
            <p:nvPr/>
          </p:nvSpPr>
          <p:spPr>
            <a:xfrm>
              <a:off x="1979843" y="2931887"/>
              <a:ext cx="1888156" cy="1730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Sarabun"/>
                <a:buNone/>
              </a:pPr>
              <a:r>
                <a:rPr lang="th-TH" sz="32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ส่งผลต่อการประเมินคุณภาพการดำเนินงานขององค์กร</a:t>
              </a:r>
              <a:endParaRPr/>
            </a:p>
          </p:txBody>
        </p:sp>
      </p:grpSp>
      <p:pic>
        <p:nvPicPr>
          <p:cNvPr id="250" name="Google Shape;25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7414" y="1263855"/>
            <a:ext cx="345638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4340" y="3798788"/>
            <a:ext cx="2597770" cy="259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/>
          <p:nvPr/>
        </p:nvSpPr>
        <p:spPr>
          <a:xfrm rot="-1685772">
            <a:off x="6410024" y="3222723"/>
            <a:ext cx="1541306" cy="5760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0413" cy="810171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104550" tIns="52250" rIns="104550" bIns="522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</a:pPr>
            <a:r>
              <a:rPr lang="th-TH" sz="5800">
                <a:solidFill>
                  <a:srgbClr val="0070C0"/>
                </a:solidFill>
              </a:rPr>
              <a:t>แนวคิดของการควบคุมภายในที่สำคัญ</a:t>
            </a:r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body" idx="1"/>
          </p:nvPr>
        </p:nvSpPr>
        <p:spPr>
          <a:xfrm>
            <a:off x="161461" y="980783"/>
            <a:ext cx="11794522" cy="574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Autofit/>
          </a:bodyPr>
          <a:lstStyle/>
          <a:p>
            <a:pPr marL="392063" lvl="0" indent="-392063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Noto Sans Symbols"/>
              <a:buChar char="❖"/>
            </a:pP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เป็นกลไกที่จะทำให้หน่วยงานของรัฐบรรลุวัตถุประสงค์การควบคุมภายในด้านใด</a:t>
            </a:r>
            <a:b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ด้านหนึ่ง หรือหลายด้าน ได้แก่ </a:t>
            </a:r>
            <a:r>
              <a:rPr lang="th-TH" sz="3200" b="1">
                <a:solidFill>
                  <a:srgbClr val="FF0066"/>
                </a:solidFill>
                <a:latin typeface="Sarabun"/>
                <a:ea typeface="Sarabun"/>
                <a:cs typeface="Sarabun"/>
                <a:sym typeface="Sarabun"/>
              </a:rPr>
              <a:t>ด้านการดำเนินงาน </a:t>
            </a:r>
            <a:r>
              <a:rPr lang="th-TH" sz="3200" b="1">
                <a:solidFill>
                  <a:srgbClr val="7030A0"/>
                </a:solidFill>
                <a:latin typeface="Sarabun"/>
                <a:ea typeface="Sarabun"/>
                <a:cs typeface="Sarabun"/>
                <a:sym typeface="Sarabun"/>
              </a:rPr>
              <a:t>ด้านการรายงาน </a:t>
            </a: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และ</a:t>
            </a:r>
            <a:r>
              <a:rPr lang="th-TH" sz="32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ด้านการปฏิบัติ</a:t>
            </a: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ตามกฎหมาย ระเบียบ และข้อบังคับ</a:t>
            </a:r>
            <a:endParaRPr/>
          </a:p>
          <a:p>
            <a:pPr marL="392063" lvl="0" indent="-392063" algn="l" rtl="0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Noto Sans Symbols"/>
              <a:buChar char="❖"/>
            </a:pP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เป็นส่วนประกอบที่แทรกอยู่ในการปฏิบัติงานตามปกติของหน่วยงานของรัฐ ต้องกระทำอย่างเป็นขั้นตอนและต่อเนื่อง </a:t>
            </a:r>
            <a:r>
              <a:rPr lang="th-TH" sz="32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มิใช่เป็นผลสุดท้ายของการกระทำ</a:t>
            </a:r>
            <a:endParaRPr/>
          </a:p>
          <a:p>
            <a:pPr marL="392063" lvl="0" indent="-392063" algn="l" rtl="0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Noto Sans Symbols"/>
              <a:buChar char="❖"/>
            </a:pP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เกิดขึ้นได้โดยบุคลากรของหน่วยงานของรัฐ โดยผู้กำกับดูแล ฝ่ายบริหาร ผู้ปฏิบัติงาน และผู้ตรวจสอบภายใน เป็นผู้มีบทบาทสำคัญในการทำให้มีการควบคุมภายในเกิดขึ้น ซึ่ง</a:t>
            </a:r>
            <a:r>
              <a:rPr lang="th-TH" sz="3200" b="1" u="sng">
                <a:solidFill>
                  <a:srgbClr val="E36C09"/>
                </a:solidFill>
                <a:latin typeface="Sarabun"/>
                <a:ea typeface="Sarabun"/>
                <a:cs typeface="Sarabun"/>
                <a:sym typeface="Sarabun"/>
              </a:rPr>
              <a:t>มิใช่</a:t>
            </a: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เพียงการกำหนด</a:t>
            </a:r>
            <a:r>
              <a:rPr lang="th-TH" sz="3200" b="1" u="sng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นโยบาย ระบบงาน คู่มือการปฏิบัติงานและแบบฟอร์มดำเนินงาน</a:t>
            </a: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เท่านั้น </a:t>
            </a:r>
            <a:r>
              <a:rPr lang="th-TH" sz="3200" b="1" u="sng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หากแต่ต้องมีการปฏิบัติ</a:t>
            </a:r>
            <a:endParaRPr/>
          </a:p>
          <a:p>
            <a:pPr marL="392063" lvl="0" indent="-392063" algn="l" rtl="0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Noto Sans Symbols"/>
              <a:buChar char="❖"/>
            </a:pP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สามารถให้ความเชื่อมั่นอย่างสมเหตุสมผลว่าจะ</a:t>
            </a:r>
            <a:r>
              <a:rPr lang="th-TH" sz="3200" b="1">
                <a:solidFill>
                  <a:srgbClr val="FF0066"/>
                </a:solidFill>
                <a:latin typeface="Sarabun"/>
                <a:ea typeface="Sarabun"/>
                <a:cs typeface="Sarabun"/>
                <a:sym typeface="Sarabun"/>
              </a:rPr>
              <a:t>บรรลุตามวัตถุประสงค์</a:t>
            </a: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ที่กำหนดของหน่วยงานของรัฐ </a:t>
            </a:r>
            <a:endParaRPr/>
          </a:p>
          <a:p>
            <a:pPr marL="392063" lvl="0" indent="-392063" algn="l" rtl="0">
              <a:spcBef>
                <a:spcPts val="64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Noto Sans Symbols"/>
              <a:buChar char="❖"/>
            </a:pP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ควรกำหนดให้</a:t>
            </a:r>
            <a:r>
              <a:rPr lang="th-TH" sz="32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เหมาะสมกับโครงสร้างองค์กรและภารกิจ</a:t>
            </a:r>
            <a:r>
              <a:rPr lang="th-TH" sz="32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ของหน่วยงานของรัฐ</a:t>
            </a:r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16</a:t>
            </a:fld>
            <a:endParaRPr/>
          </a:p>
        </p:txBody>
      </p:sp>
      <p:cxnSp>
        <p:nvCxnSpPr>
          <p:cNvPr id="261" name="Google Shape;261;p16"/>
          <p:cNvCxnSpPr/>
          <p:nvPr/>
        </p:nvCxnSpPr>
        <p:spPr>
          <a:xfrm>
            <a:off x="0" y="810175"/>
            <a:ext cx="12190413" cy="0"/>
          </a:xfrm>
          <a:prstGeom prst="straightConnector1">
            <a:avLst/>
          </a:prstGeom>
          <a:noFill/>
          <a:ln w="76200" cap="flat" cmpd="tri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2" name="Google Shape;26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4842" y="86213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0413" cy="10446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5800"/>
              <a:buFont typeface="Sarabun"/>
              <a:buNone/>
            </a:pPr>
            <a:r>
              <a:rPr lang="th-TH" sz="58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วัตถุประสงค์ของการควบคุมภายใน</a:t>
            </a:r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body" idx="1"/>
          </p:nvPr>
        </p:nvSpPr>
        <p:spPr>
          <a:xfrm>
            <a:off x="390031" y="1255193"/>
            <a:ext cx="11190862" cy="498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Autofit/>
          </a:bodyPr>
          <a:lstStyle/>
          <a:p>
            <a:pPr marL="392063" lvl="0" indent="-392063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oto Sans Symbols"/>
              <a:buChar char="❑"/>
            </a:pPr>
            <a:r>
              <a:rPr lang="th-TH" sz="3400"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3400" b="1">
                <a:latin typeface="Sarabun"/>
                <a:ea typeface="Sarabun"/>
                <a:cs typeface="Sarabun"/>
                <a:sym typeface="Sarabun"/>
              </a:rPr>
              <a:t>วัตถุประสงค์ด้านการดำเนินงาน </a:t>
            </a:r>
            <a:r>
              <a:rPr lang="th-TH" sz="2900" b="1">
                <a:latin typeface="Sarabun"/>
                <a:ea typeface="Sarabun"/>
                <a:cs typeface="Sarabun"/>
                <a:sym typeface="Sarabun"/>
              </a:rPr>
              <a:t>(Operations Objectives) </a:t>
            </a:r>
            <a:endParaRPr/>
          </a:p>
          <a:p>
            <a:pPr marL="0" lvl="0" indent="0" algn="just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th-TH" sz="2900">
                <a:latin typeface="Sarabun"/>
                <a:ea typeface="Sarabun"/>
                <a:cs typeface="Sarabun"/>
                <a:sym typeface="Sarabun"/>
              </a:rPr>
              <a:t>      </a:t>
            </a:r>
            <a:r>
              <a:rPr lang="th-TH" sz="29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ความมีประสิทธิผลและประสิทธิภาพของการดำเนินงาน รวมถึงการบรรลุเป้าหมายด้านการดำเนินงาน  ด้านการเงิน ตลอดจนการใช้ทรัพยากร การดูแลรักษาทรัพย์สิน การป้องกันหรือลดความผิดพลาด ของหน่วยงานของรัฐ ตลอดจนความเสียหาย การรั่วไหล การสิ้นเปลือง หรือการทุจริตในหน่วยงานของรัฐ</a:t>
            </a:r>
            <a:endParaRPr/>
          </a:p>
          <a:p>
            <a:pPr marL="392063" lvl="0" indent="-392063" algn="just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oto Sans Symbols"/>
              <a:buChar char="❑"/>
            </a:pPr>
            <a:r>
              <a:rPr lang="th-TH" sz="3400" b="1">
                <a:latin typeface="Sarabun"/>
                <a:ea typeface="Sarabun"/>
                <a:cs typeface="Sarabun"/>
                <a:sym typeface="Sarabun"/>
              </a:rPr>
              <a:t> วัตถุประสงค์ด้านการรายงาน </a:t>
            </a:r>
            <a:r>
              <a:rPr lang="th-TH" sz="2900" b="1">
                <a:latin typeface="Sarabun"/>
                <a:ea typeface="Sarabun"/>
                <a:cs typeface="Sarabun"/>
                <a:sym typeface="Sarabun"/>
              </a:rPr>
              <a:t>(Reporting Objectives) </a:t>
            </a:r>
            <a:endParaRPr/>
          </a:p>
          <a:p>
            <a:pPr marL="0" lvl="0" indent="0" algn="just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th-TH" sz="2900">
                <a:latin typeface="Sarabun"/>
                <a:ea typeface="Sarabun"/>
                <a:cs typeface="Sarabun"/>
                <a:sym typeface="Sarabun"/>
              </a:rPr>
              <a:t>      </a:t>
            </a:r>
            <a:r>
              <a:rPr lang="th-TH" sz="2900" b="1">
                <a:solidFill>
                  <a:srgbClr val="7030A0"/>
                </a:solidFill>
                <a:latin typeface="Sarabun"/>
                <a:ea typeface="Sarabun"/>
                <a:cs typeface="Sarabun"/>
                <a:sym typeface="Sarabun"/>
              </a:rPr>
              <a:t>การรายงานทางการเงิน</a:t>
            </a:r>
            <a:r>
              <a:rPr lang="th-TH" sz="2900" b="1" i="1" u="sng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และไม่ใช่การเงิน</a:t>
            </a:r>
            <a:r>
              <a:rPr lang="th-TH" sz="2900" b="1" i="1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2900" b="1">
                <a:solidFill>
                  <a:srgbClr val="7030A0"/>
                </a:solidFill>
                <a:latin typeface="Sarabun"/>
                <a:ea typeface="Sarabun"/>
                <a:cs typeface="Sarabun"/>
                <a:sym typeface="Sarabun"/>
              </a:rPr>
              <a:t>ที่ใช้ภายในและภายนอกหน่วยงานของรัฐ รวมถึง</a:t>
            </a:r>
            <a:br>
              <a:rPr lang="th-TH" sz="2900" b="1">
                <a:solidFill>
                  <a:srgbClr val="7030A0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-TH" sz="2900" b="1">
                <a:solidFill>
                  <a:srgbClr val="7030A0"/>
                </a:solidFill>
                <a:latin typeface="Sarabun"/>
                <a:ea typeface="Sarabun"/>
                <a:cs typeface="Sarabun"/>
                <a:sym typeface="Sarabun"/>
              </a:rPr>
              <a:t>การรายงานที่เชื่อถือได้ ทันเวลา โปร่งใส หรือข้อกำหนดอื่นของทางราชการ</a:t>
            </a:r>
            <a:endParaRPr sz="2900" b="1">
              <a:solidFill>
                <a:srgbClr val="7030A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392063" lvl="0" indent="-392063" algn="just" rtl="0"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oto Sans Symbols"/>
              <a:buChar char="❑"/>
            </a:pPr>
            <a:r>
              <a:rPr lang="th-TH" sz="3400"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3400" b="1">
                <a:latin typeface="Sarabun"/>
                <a:ea typeface="Sarabun"/>
                <a:cs typeface="Sarabun"/>
                <a:sym typeface="Sarabun"/>
              </a:rPr>
              <a:t>วัตถุประสงค์ด้านการปฏิบัติตามกฎหมาย ระเบียบและข้อบังคับ </a:t>
            </a:r>
            <a:r>
              <a:rPr lang="th-TH" sz="2900" b="1">
                <a:latin typeface="Sarabun"/>
                <a:ea typeface="Sarabun"/>
                <a:cs typeface="Sarabun"/>
                <a:sym typeface="Sarabun"/>
              </a:rPr>
              <a:t>(Compliance Objectives) </a:t>
            </a:r>
            <a:endParaRPr/>
          </a:p>
          <a:p>
            <a:pPr marL="0" lvl="0" indent="0" algn="just" rtl="0">
              <a:spcBef>
                <a:spcPts val="580"/>
              </a:spcBef>
              <a:spcAft>
                <a:spcPts val="0"/>
              </a:spcAft>
              <a:buClr>
                <a:srgbClr val="FF0000"/>
              </a:buClr>
              <a:buSzPts val="2900"/>
              <a:buNone/>
            </a:pPr>
            <a:r>
              <a:rPr lang="th-TH" sz="29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     การปฏิบัติตามกฎหมาย ระเบียบ ข้อบังคับหรือมติคณะรัฐมนตรีที่เกี่ยวข้องกับ การดำเนินงาน รวมทั้งข้อกำหนดอื่นของทางราชการ</a:t>
            </a:r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>
                <a:latin typeface="Sarabun"/>
                <a:ea typeface="Sarabun"/>
                <a:cs typeface="Sarabun"/>
                <a:sym typeface="Sarabun"/>
              </a:rPr>
              <a:t>17</a:t>
            </a:fld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70" name="Google Shape;27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42" y="486420"/>
            <a:ext cx="11881320" cy="6432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19"/>
          <p:cNvGrpSpPr/>
          <p:nvPr/>
        </p:nvGrpSpPr>
        <p:grpSpPr>
          <a:xfrm>
            <a:off x="46534" y="1590872"/>
            <a:ext cx="9217024" cy="5540722"/>
            <a:chOff x="200904" y="70945"/>
            <a:chExt cx="8924427" cy="6177162"/>
          </a:xfrm>
        </p:grpSpPr>
        <p:pic>
          <p:nvPicPr>
            <p:cNvPr id="283" name="Google Shape;283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0904" y="70945"/>
              <a:ext cx="8924427" cy="58967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19"/>
            <p:cNvSpPr/>
            <p:nvPr/>
          </p:nvSpPr>
          <p:spPr>
            <a:xfrm>
              <a:off x="2362289" y="5021132"/>
              <a:ext cx="4038335" cy="1226975"/>
            </a:xfrm>
            <a:prstGeom prst="rect">
              <a:avLst/>
            </a:prstGeom>
            <a:blipFill rotWithShape="1">
              <a:blip r:embed="rId4">
                <a:alphaModFix amt="73000"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3275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๑. สภาพแวดล้อมการควบคุม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3275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(Control Environment)</a:t>
              </a: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953872" y="2540783"/>
              <a:ext cx="2238028" cy="2943748"/>
            </a:xfrm>
            <a:prstGeom prst="flowChartManualOperation">
              <a:avLst/>
            </a:prstGeom>
            <a:gradFill>
              <a:gsLst>
                <a:gs pos="0">
                  <a:srgbClr val="F2DADA">
                    <a:alpha val="48627"/>
                  </a:srgbClr>
                </a:gs>
                <a:gs pos="13000">
                  <a:srgbClr val="F2DADA">
                    <a:alpha val="48627"/>
                  </a:srgbClr>
                </a:gs>
                <a:gs pos="60000">
                  <a:srgbClr val="FFFF99"/>
                </a:gs>
                <a:gs pos="100000">
                  <a:srgbClr val="D5918F"/>
                </a:gs>
              </a:gsLst>
              <a:lin ang="10800000" scaled="0"/>
            </a:gradFill>
            <a:ln w="9525" cap="flat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50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867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๒. การประเมิน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867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ความเสี่ยง</a:t>
              </a:r>
              <a:r>
                <a:rPr lang="th-TH" sz="3275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048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(Risk Assessment)</a:t>
              </a:r>
              <a:endParaRPr sz="1843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75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4269812" y="2574675"/>
              <a:ext cx="2610208" cy="2459848"/>
            </a:xfrm>
            <a:prstGeom prst="flowChartManualOperation">
              <a:avLst/>
            </a:prstGeom>
            <a:gradFill>
              <a:gsLst>
                <a:gs pos="0">
                  <a:srgbClr val="F2DADA">
                    <a:alpha val="40000"/>
                  </a:srgbClr>
                </a:gs>
                <a:gs pos="13000">
                  <a:srgbClr val="F2DADA">
                    <a:alpha val="40000"/>
                  </a:srgbClr>
                </a:gs>
                <a:gs pos="60000">
                  <a:srgbClr val="FFFF99"/>
                </a:gs>
                <a:gs pos="100000">
                  <a:srgbClr val="D5918F"/>
                </a:gs>
              </a:gsLst>
              <a:lin ang="0" scaled="0"/>
            </a:gradFill>
            <a:ln w="9525" cap="flat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48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662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๔. สารสนเทศและการสื่อสาร </a:t>
              </a:r>
              <a:r>
                <a:rPr lang="th-TH" sz="2048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(Information and   Communication)</a:t>
              </a:r>
              <a:r>
                <a:rPr lang="th-TH" sz="4300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	</a:t>
              </a: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2939300" y="2574675"/>
              <a:ext cx="1907704" cy="1990152"/>
            </a:xfrm>
            <a:prstGeom prst="rect">
              <a:avLst/>
            </a:prstGeom>
            <a:gradFill>
              <a:gsLst>
                <a:gs pos="0">
                  <a:srgbClr val="C5D8F1">
                    <a:alpha val="56862"/>
                  </a:srgbClr>
                </a:gs>
                <a:gs pos="13000">
                  <a:srgbClr val="C5D8F1">
                    <a:alpha val="56862"/>
                  </a:srgbClr>
                </a:gs>
                <a:gs pos="60000">
                  <a:srgbClr val="C5D8F1"/>
                </a:gs>
                <a:gs pos="98000">
                  <a:srgbClr val="632423"/>
                </a:gs>
                <a:gs pos="100000">
                  <a:srgbClr val="632423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๓. กิจกรรม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การควบคุม (Control Activities)</a:t>
              </a: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934761" y="1464327"/>
              <a:ext cx="6177238" cy="1075548"/>
            </a:xfrm>
            <a:prstGeom prst="trapezoid">
              <a:avLst>
                <a:gd name="adj" fmla="val 196618"/>
              </a:avLst>
            </a:prstGeom>
            <a:blipFill rotWithShape="1">
              <a:blip r:embed="rId5">
                <a:alphaModFix amt="34000"/>
              </a:blip>
              <a:tile tx="0" ty="0" sx="100000" sy="100000" flip="none" algn="tl"/>
            </a:blipFill>
            <a:ln w="9525" cap="flat" cmpd="sng">
              <a:solidFill>
                <a:srgbClr val="76923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3071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๕. กิจกรรมการติดตามผล </a:t>
              </a:r>
              <a:endParaRPr sz="3071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048" b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(Monitoring Activities)</a:t>
              </a:r>
              <a:endParaRPr sz="3275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pic>
        <p:nvPicPr>
          <p:cNvPr id="289" name="Google Shape;28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9"/>
          <p:cNvSpPr txBox="1"/>
          <p:nvPr/>
        </p:nvSpPr>
        <p:spPr>
          <a:xfrm>
            <a:off x="-1" y="0"/>
            <a:ext cx="12190413" cy="918468"/>
          </a:xfrm>
          <a:prstGeom prst="rect">
            <a:avLst/>
          </a:prstGeom>
          <a:solidFill>
            <a:srgbClr val="93B3D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82500"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arabun"/>
              <a:buNone/>
            </a:pPr>
            <a:r>
              <a:rPr lang="th-TH" sz="6000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องค์ประกอบของมาตรฐานการควบคุมภายใน</a:t>
            </a:r>
            <a:endParaRPr sz="6000" b="1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174159" y="914423"/>
            <a:ext cx="10821337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เพื่อใช้ในขับเคลื่อนการปฏิบัติงานให้บรรลุวิสัยทัศน์ พันธกิจ ยุทธศาสตร์ และวัตถุประสงค์องค์กร</a:t>
            </a:r>
            <a:endParaRPr/>
          </a:p>
        </p:txBody>
      </p:sp>
      <p:sp>
        <p:nvSpPr>
          <p:cNvPr id="292" name="Google Shape;292;p19"/>
          <p:cNvSpPr txBox="1"/>
          <p:nvPr/>
        </p:nvSpPr>
        <p:spPr>
          <a:xfrm>
            <a:off x="6095205" y="6384176"/>
            <a:ext cx="1684375" cy="51095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๕ หลักการ</a:t>
            </a:r>
            <a:endParaRPr/>
          </a:p>
        </p:txBody>
      </p:sp>
      <p:sp>
        <p:nvSpPr>
          <p:cNvPr id="293" name="Google Shape;293;p19"/>
          <p:cNvSpPr txBox="1"/>
          <p:nvPr/>
        </p:nvSpPr>
        <p:spPr>
          <a:xfrm>
            <a:off x="119671" y="3836640"/>
            <a:ext cx="1369559" cy="510956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๔ หลักการ</a:t>
            </a:r>
            <a:endParaRPr/>
          </a:p>
        </p:txBody>
      </p:sp>
      <p:sp>
        <p:nvSpPr>
          <p:cNvPr id="294" name="Google Shape;294;p19"/>
          <p:cNvSpPr txBox="1"/>
          <p:nvPr/>
        </p:nvSpPr>
        <p:spPr>
          <a:xfrm>
            <a:off x="2926854" y="5532091"/>
            <a:ext cx="1684375" cy="51095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๓ หลักการ</a:t>
            </a:r>
            <a:endParaRPr/>
          </a:p>
        </p:txBody>
      </p:sp>
      <p:sp>
        <p:nvSpPr>
          <p:cNvPr id="295" name="Google Shape;295;p19"/>
          <p:cNvSpPr txBox="1"/>
          <p:nvPr/>
        </p:nvSpPr>
        <p:spPr>
          <a:xfrm>
            <a:off x="6449517" y="5116214"/>
            <a:ext cx="1684375" cy="510956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๓ หลักการ</a:t>
            </a:r>
            <a:endParaRPr/>
          </a:p>
        </p:txBody>
      </p:sp>
      <p:sp>
        <p:nvSpPr>
          <p:cNvPr id="296" name="Google Shape;296;p19"/>
          <p:cNvSpPr txBox="1"/>
          <p:nvPr/>
        </p:nvSpPr>
        <p:spPr>
          <a:xfrm>
            <a:off x="5607330" y="3067580"/>
            <a:ext cx="1684375" cy="510956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๒ หลักการ</a:t>
            </a:r>
            <a:endParaRPr/>
          </a:p>
        </p:txBody>
      </p:sp>
      <p:sp>
        <p:nvSpPr>
          <p:cNvPr id="297" name="Google Shape;297;p19"/>
          <p:cNvSpPr/>
          <p:nvPr/>
        </p:nvSpPr>
        <p:spPr>
          <a:xfrm>
            <a:off x="9263558" y="2840692"/>
            <a:ext cx="2448272" cy="1512168"/>
          </a:xfrm>
          <a:prstGeom prst="wedgeRoundRectCallout">
            <a:avLst>
              <a:gd name="adj1" fmla="val -95531"/>
              <a:gd name="adj2" fmla="val 22392"/>
              <a:gd name="adj3" fmla="val 16667"/>
            </a:avLst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ปค 4</a:t>
            </a:r>
            <a:endParaRPr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83" y="414412"/>
            <a:ext cx="9056451" cy="6200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/>
          <p:nvPr/>
        </p:nvSpPr>
        <p:spPr>
          <a:xfrm>
            <a:off x="5447134" y="1278508"/>
            <a:ext cx="2385180" cy="50405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4476" y="2646660"/>
            <a:ext cx="230425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64100" y="0"/>
            <a:ext cx="1107330" cy="112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>
            <a:off x="1" y="2"/>
            <a:ext cx="12190413" cy="7690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1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๑. สภาพแวดล้อมการควบคุม (Control Environment)  ๕ หลักการ</a:t>
            </a:r>
            <a:endParaRPr sz="41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03" name="Google Shape;303;p20"/>
          <p:cNvSpPr txBox="1">
            <a:spLocks noGrp="1"/>
          </p:cNvSpPr>
          <p:nvPr>
            <p:ph type="body" idx="4294967295"/>
          </p:nvPr>
        </p:nvSpPr>
        <p:spPr>
          <a:xfrm>
            <a:off x="143320" y="1121491"/>
            <a:ext cx="5807870" cy="1813201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92063" lvl="0" indent="-3920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th-TH" sz="2800" dirty="0">
                <a:latin typeface="Sarabun"/>
                <a:ea typeface="Sarabun"/>
                <a:cs typeface="Sarabun"/>
                <a:sym typeface="Sarabun"/>
              </a:rPr>
              <a:t>         </a:t>
            </a:r>
            <a:r>
              <a:rPr lang="th-TH" sz="2400" dirty="0">
                <a:latin typeface="Sarabun"/>
                <a:ea typeface="Sarabun"/>
                <a:cs typeface="Sarabun"/>
                <a:sym typeface="Sarabun"/>
              </a:rPr>
              <a:t>“</a:t>
            </a:r>
            <a:r>
              <a:rPr lang="th-TH" sz="2400" b="1" dirty="0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สภาพแวดล้อมของการควบคุม</a:t>
            </a:r>
            <a:r>
              <a:rPr lang="th-TH" sz="2400" b="1" dirty="0">
                <a:latin typeface="Sarabun"/>
                <a:ea typeface="Sarabun"/>
                <a:cs typeface="Sarabun"/>
                <a:sym typeface="Sarabun"/>
              </a:rPr>
              <a:t>” หมายถึง   ปัจจัยต่างๆ ที่ส่งผลให้การนำการควบคุมภายใน มาปฏิบัติและการตระหนักถึงความจำเป็นและความสำคัญของการควบคุมภายในของบุคลากรทุกคนในองค์กร</a:t>
            </a:r>
            <a:endParaRPr sz="2400" dirty="0"/>
          </a:p>
        </p:txBody>
      </p:sp>
      <p:sp>
        <p:nvSpPr>
          <p:cNvPr id="304" name="Google Shape;304;p20"/>
          <p:cNvSpPr/>
          <p:nvPr/>
        </p:nvSpPr>
        <p:spPr>
          <a:xfrm>
            <a:off x="6456526" y="997112"/>
            <a:ext cx="5645460" cy="5858276"/>
          </a:xfrm>
          <a:prstGeom prst="rect">
            <a:avLst/>
          </a:prstGeom>
          <a:solidFill>
            <a:srgbClr val="FDE9D8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 –</a:t>
            </a:r>
            <a:r>
              <a:rPr lang="th-TH" sz="2800" b="1" dirty="0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ยึดมั่นในคุณค่าของความซื่อตรง และจริยธรรม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๒ – ผู้กำกับดูแล อิสระจากฝ่ายบริหาร พัฒนาระบบการควบคุมภายใน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7030A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๓ – โครงสร้างองค์กร สายการบังคับบัญชา อำนาจหน้าที่ ความรับผิดชอบ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๔ – สร้างแรงจูงใจ พัฒนาและรักษาไว้บุคลากรที่มีความรู้ความสามารถ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dirty="0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๕ – ผลักดันให้บุคลากรรับผิดชอบต่อการควบคุมภายใน</a:t>
            </a:r>
            <a:endParaRPr sz="2800" dirty="0"/>
          </a:p>
        </p:txBody>
      </p:sp>
      <p:sp>
        <p:nvSpPr>
          <p:cNvPr id="305" name="Google Shape;305;p20"/>
          <p:cNvSpPr/>
          <p:nvPr/>
        </p:nvSpPr>
        <p:spPr>
          <a:xfrm>
            <a:off x="6066407" y="3771988"/>
            <a:ext cx="575989" cy="6880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F243E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117100" tIns="58550" rIns="117100" bIns="5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0"/>
          <p:cNvSpPr txBox="1"/>
          <p:nvPr/>
        </p:nvSpPr>
        <p:spPr>
          <a:xfrm>
            <a:off x="42679" y="3222366"/>
            <a:ext cx="6052527" cy="3785611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 dirty="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สภาพแวดล้อมการควบคุม</a:t>
            </a:r>
            <a:r>
              <a:rPr lang="th-TH" sz="2400" b="1" dirty="0">
                <a:solidFill>
                  <a:srgbClr val="FF0066"/>
                </a:solidFill>
                <a:latin typeface="Sarabun"/>
                <a:ea typeface="Sarabun"/>
                <a:cs typeface="Sarabun"/>
                <a:sym typeface="Sarabun"/>
              </a:rPr>
              <a:t>เป็นปัจจัยพื้นฐาน</a:t>
            </a:r>
            <a:r>
              <a:rPr lang="th-TH" sz="2400" b="1" dirty="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ในการดำเนินงานที่ส่งผลให้มีการนำการควบคุมภายในมาปฏิบัติทั่วทั้งหน่วยงาน ทั้งนี้ </a:t>
            </a:r>
            <a:r>
              <a:rPr lang="th-TH" sz="2400" b="1" dirty="0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ผู้กำกับดูแล</a:t>
            </a:r>
            <a:r>
              <a:rPr lang="th-TH" sz="2400" b="1" dirty="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และ</a:t>
            </a:r>
            <a:r>
              <a:rPr lang="th-TH" sz="2400" b="1" dirty="0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ฝ่ายบริหาร</a:t>
            </a:r>
            <a:r>
              <a:rPr lang="th-TH" sz="2400" b="1" dirty="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จะต้องสร้างบรรยากาศให้</a:t>
            </a:r>
            <a:r>
              <a:rPr lang="th-TH" sz="2400" b="1" dirty="0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ทุกระดับตระหนักถึงความสำคัญของการควบคุมภายใน </a:t>
            </a:r>
            <a:r>
              <a:rPr lang="th-TH" sz="2400" b="1" dirty="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รวมทั้ง  การดำเนินงานที่คาดหวังของผู้กำกับดูแล และฝ่ายบริหาร ทั้งนี้ สภาพแวดล้อมการควบคุมเป็นพื้นฐานสำคัญที่</a:t>
            </a:r>
            <a:r>
              <a:rPr lang="th-TH" sz="2400" b="1" dirty="0">
                <a:solidFill>
                  <a:srgbClr val="E36C09"/>
                </a:solidFill>
                <a:latin typeface="Sarabun"/>
                <a:ea typeface="Sarabun"/>
                <a:cs typeface="Sarabun"/>
                <a:sym typeface="Sarabun"/>
              </a:rPr>
              <a:t>จะส่งผลกระทบต่อองค์ประกอบของการควบคุมภายใน</a:t>
            </a:r>
            <a:r>
              <a:rPr lang="th-TH" sz="2400" b="1" dirty="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อื่นๆ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/>
          <p:nvPr/>
        </p:nvSpPr>
        <p:spPr>
          <a:xfrm>
            <a:off x="1" y="2"/>
            <a:ext cx="12190413" cy="7690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1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๒. การประเมินความเสี่ยง (Risk Assessment)  ๔ หลักการ</a:t>
            </a:r>
            <a:endParaRPr sz="41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7774956" y="1350516"/>
            <a:ext cx="4392487" cy="5042677"/>
          </a:xfrm>
          <a:prstGeom prst="rect">
            <a:avLst/>
          </a:prstGeom>
          <a:solidFill>
            <a:srgbClr val="DAEEF3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๖ – กำหนดวัตถุประสงค์ชัดเจนและเพียงพอ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6699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๗ - ระบุและวิเคราะห์ความเสี่ยงอย่างครอบคลุม เพื่อกำหนดวิธีการจัดการความเสี่ยง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0066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๘ - พิจารณาโอกาสที่จะเกิดการทุจริต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๙ – ระบุและประเมินความเปลี่ยนแปลงที่จะกระทบอย่างมีนัยสำคัญต่อการควบคุมภายใน</a:t>
            </a:r>
            <a:endParaRPr/>
          </a:p>
        </p:txBody>
      </p:sp>
      <p:sp>
        <p:nvSpPr>
          <p:cNvPr id="313" name="Google Shape;313;p21"/>
          <p:cNvSpPr/>
          <p:nvPr/>
        </p:nvSpPr>
        <p:spPr>
          <a:xfrm>
            <a:off x="334566" y="1069869"/>
            <a:ext cx="6336704" cy="1841800"/>
          </a:xfrm>
          <a:prstGeom prst="rect">
            <a:avLst/>
          </a:prstGeom>
          <a:solidFill>
            <a:srgbClr val="FABF8E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หมายถึง 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การประเมินระดับความเสียหาย ความผิดพลาดที่คาดว่าจะเกิดขึ้น และอาจส่งผลทำให้องค์กรไม่สามารถ ดำเนินงานให้บรรลุตามวัตถุประสงค์หรือเป้าหมายที่กำหนดไว้อย่างต่อเนื่องและเป็นประจำ รวมถึงกำหนดวิธีการจัดการความเสี่ยง</a:t>
            </a:r>
            <a:endParaRPr/>
          </a:p>
        </p:txBody>
      </p:sp>
      <p:sp>
        <p:nvSpPr>
          <p:cNvPr id="314" name="Google Shape;314;p21"/>
          <p:cNvSpPr/>
          <p:nvPr/>
        </p:nvSpPr>
        <p:spPr>
          <a:xfrm>
            <a:off x="7188253" y="3796533"/>
            <a:ext cx="575989" cy="6880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F243E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117100" tIns="58550" rIns="117100" bIns="5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1"/>
          <p:cNvSpPr/>
          <p:nvPr/>
        </p:nvSpPr>
        <p:spPr>
          <a:xfrm>
            <a:off x="406574" y="3033352"/>
            <a:ext cx="6192688" cy="95410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ความเสี่ยง (Risk)  </a:t>
            </a:r>
            <a:r>
              <a:rPr lang="th-TH" sz="28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หมายถึง โอกาสหรือเหตุการณ์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ที่ไม่แน่นอนที่อาจเกิดขึ้นและส่งผลกระทบต่อวัตถุประสงค์</a:t>
            </a:r>
            <a:endParaRPr/>
          </a:p>
        </p:txBody>
      </p:sp>
      <p:sp>
        <p:nvSpPr>
          <p:cNvPr id="316" name="Google Shape;316;p21"/>
          <p:cNvSpPr/>
          <p:nvPr/>
        </p:nvSpPr>
        <p:spPr>
          <a:xfrm>
            <a:off x="190552" y="4140582"/>
            <a:ext cx="7056784" cy="2703575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rPr>
              <a:t>การประเมินความเสี่ยง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เป็นกระบวนการที่ดำเนินการ</a:t>
            </a: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อย่างต่อเนื่อง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และ</a:t>
            </a: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เป็นประจำ 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เพื่อ</a:t>
            </a:r>
            <a:r>
              <a:rPr lang="th-TH" sz="2800" b="1" u="sng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ระบุ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และ</a:t>
            </a:r>
            <a:r>
              <a:rPr lang="th-TH" sz="2800" b="1" u="sng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วิเคราะห์ความเสี่ยง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ที่มีผลกระทบต่อการบรรลุวัตถุประสงค์ของหน่วยงานของรัฐ รวมถึง</a:t>
            </a:r>
            <a:r>
              <a:rPr lang="th-TH" sz="2800" b="1" u="sng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กำหนดวิธีการจัดการความเสี่ยง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นั้น ฝ่ายบริหารควรคำนึงถึงการเปลี่ยนแปลงของสภาพแวดล้อมภายนอกและภารกิจภายในทั้งหมดที่มีผลต่อการบรรลุวัตถุประสงค์ของหน่วยงาน 	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 txBox="1">
            <a:spLocks noGrp="1"/>
          </p:cNvSpPr>
          <p:nvPr>
            <p:ph type="title"/>
          </p:nvPr>
        </p:nvSpPr>
        <p:spPr>
          <a:xfrm>
            <a:off x="4242644" y="96458"/>
            <a:ext cx="4084810" cy="720080"/>
          </a:xfrm>
          <a:prstGeom prst="rect">
            <a:avLst/>
          </a:prstGeom>
          <a:solidFill>
            <a:srgbClr val="FFFFC5"/>
          </a:soli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Sarabun"/>
              <a:buNone/>
            </a:pPr>
            <a:r>
              <a:rPr lang="th-TH" sz="4400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๑. การระบุปัจจัยเสี่ยง</a:t>
            </a:r>
            <a:endParaRPr/>
          </a:p>
        </p:txBody>
      </p:sp>
      <p:sp>
        <p:nvSpPr>
          <p:cNvPr id="322" name="Google Shape;322;p22"/>
          <p:cNvSpPr txBox="1"/>
          <p:nvPr/>
        </p:nvSpPr>
        <p:spPr>
          <a:xfrm>
            <a:off x="-1" y="1016000"/>
            <a:ext cx="12190413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การระบุเหตุ/ปัจจัยที่อาจก่อให้เกิดความเสี่ยงที่จะไม่บรรลุวัตถุประสงค์ที่กำหนด</a:t>
            </a:r>
            <a:endParaRPr sz="2800"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3" name="Google Shape;323;p22"/>
          <p:cNvSpPr txBox="1"/>
          <p:nvPr/>
        </p:nvSpPr>
        <p:spPr>
          <a:xfrm>
            <a:off x="3937284" y="1574800"/>
            <a:ext cx="5073825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ความเสี่ยงจากปัจจัย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ภายในและ</a:t>
            </a: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ภายนอก</a:t>
            </a: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หน่วยงาน</a:t>
            </a:r>
            <a:endParaRPr/>
          </a:p>
        </p:txBody>
      </p:sp>
      <p:sp>
        <p:nvSpPr>
          <p:cNvPr id="324" name="Google Shape;324;p22"/>
          <p:cNvSpPr txBox="1"/>
          <p:nvPr/>
        </p:nvSpPr>
        <p:spPr>
          <a:xfrm>
            <a:off x="165100" y="2163214"/>
            <a:ext cx="11762754" cy="52322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วัตถุประสงค์ระดับองค์กรและระดับกิจกรรม</a:t>
            </a:r>
            <a:endParaRPr/>
          </a:p>
        </p:txBody>
      </p:sp>
      <p:sp>
        <p:nvSpPr>
          <p:cNvPr id="325" name="Google Shape;325;p22"/>
          <p:cNvSpPr txBox="1"/>
          <p:nvPr/>
        </p:nvSpPr>
        <p:spPr>
          <a:xfrm>
            <a:off x="165100" y="3150716"/>
            <a:ext cx="11762754" cy="523220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ระบุปัจจัยเสี่ยง</a:t>
            </a:r>
            <a:endParaRPr/>
          </a:p>
        </p:txBody>
      </p:sp>
      <p:graphicFrame>
        <p:nvGraphicFramePr>
          <p:cNvPr id="326" name="Google Shape;326;p22"/>
          <p:cNvGraphicFramePr/>
          <p:nvPr/>
        </p:nvGraphicFramePr>
        <p:xfrm>
          <a:off x="0" y="378747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{344425CD-3F37-4A45-9511-3AB3E5605DC4}</a:tableStyleId>
              </a:tblPr>
              <a:tblGrid>
                <a:gridCol w="3509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7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63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7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ด้านการดำเนินงาน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(Operations Risk)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th-TH" sz="2400" b="1" u="none" strike="noStrike" cap="none">
                          <a:solidFill>
                            <a:srgbClr val="7030A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บุคลากร ทรัพย์สิน เทคโนโลยี ข้อมูล ขั้นตอนการปฏิบัติงาน/ระบบงาน/มาตรฐานงาน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th-TH" sz="2400" b="1" i="1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ความเสี่ยงจากการดำเนินงานไม่ได้ตามมาตรฐาน</a:t>
                      </a:r>
                      <a:endParaRPr sz="2400" u="none" strike="noStrike" cap="none">
                        <a:solidFill>
                          <a:srgbClr val="FF0000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ด้านการเงิน/ไม่ใช่ตัวเงิน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(Reporting Risk)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th-TH" sz="2400" b="1" u="none" strike="noStrike" cap="none">
                          <a:solidFill>
                            <a:srgbClr val="00206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การเงิน  (รับ จ่าย เก็บรักษา นำส่ง) รายงานงบการเงิน การใช้จ่ายเงินงบประมาณ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th-TH" sz="2400" b="1" u="none" strike="noStrike" cap="none">
                          <a:solidFill>
                            <a:srgbClr val="00206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รายงานทรัพย์สินเมื่อสิ้นปี รายงานหนี้สินที่แท้จริง รายงานลูกหนี้ รายงานเจ้าหนี้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th-TH" sz="2400" b="1" i="1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ความเสี่ยงจากข้อมูลไม่ถูกต้อง ไม่ครบถ้วน ไม่เป็นปัจจุบัน </a:t>
                      </a:r>
                      <a:endParaRPr sz="2400" u="none" strike="noStrike" cap="none">
                        <a:solidFill>
                          <a:srgbClr val="FF0000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ด้านการปฎิบัติตาม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กฎหมาย ระเบียบ ข้อบังคับ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u="none" strike="noStrike" cap="none">
                          <a:solidFill>
                            <a:srgbClr val="FF0000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(Compliance Risk)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1" u="none" strike="noStrike" cap="none">
                        <a:solidFill>
                          <a:srgbClr val="7030A0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i="1" u="none" strike="noStrike" cap="none">
                          <a:solidFill>
                            <a:srgbClr val="FF33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ความเสี่ยงจากการไม่ปฏิบัติตามข้อกำหนด       ซึ่งอาจเป็นผล มาจากบุคลากร ข้อกำหนดไม่ชัดเจน/เหมาะสม นโยบาย </a:t>
                      </a:r>
                      <a:endParaRPr sz="2400" u="none" strike="noStrike" cap="none">
                        <a:solidFill>
                          <a:srgbClr val="FF33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>
                    <a:solidFill>
                      <a:srgbClr val="C2D5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27" name="Google Shape;327;p22"/>
          <p:cNvSpPr/>
          <p:nvPr/>
        </p:nvSpPr>
        <p:spPr>
          <a:xfrm>
            <a:off x="1990750" y="2767183"/>
            <a:ext cx="419944" cy="3937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8" name="Google Shape;328;p22"/>
          <p:cNvSpPr/>
          <p:nvPr/>
        </p:nvSpPr>
        <p:spPr>
          <a:xfrm>
            <a:off x="5657427" y="2718668"/>
            <a:ext cx="419944" cy="3937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29" name="Google Shape;329;p22"/>
          <p:cNvSpPr/>
          <p:nvPr/>
        </p:nvSpPr>
        <p:spPr>
          <a:xfrm>
            <a:off x="8970542" y="2713094"/>
            <a:ext cx="419944" cy="3937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330" name="Google Shape;33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"/>
          <p:cNvSpPr txBox="1">
            <a:spLocks noGrp="1"/>
          </p:cNvSpPr>
          <p:nvPr>
            <p:ph type="title"/>
          </p:nvPr>
        </p:nvSpPr>
        <p:spPr>
          <a:xfrm>
            <a:off x="118542" y="330940"/>
            <a:ext cx="8304719" cy="737249"/>
          </a:xfrm>
          <a:prstGeom prst="rect">
            <a:avLst/>
          </a:prstGeom>
          <a:solidFill>
            <a:srgbClr val="FFFFC5"/>
          </a:soli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Sarabun"/>
              <a:buNone/>
            </a:pPr>
            <a:r>
              <a:rPr lang="th-TH" sz="4000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๒. การวิเคราะห์ความเสี่ยง (Risk Analysis)</a:t>
            </a:r>
            <a:endParaRPr sz="4000" b="1">
              <a:solidFill>
                <a:srgbClr val="0000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36" name="Google Shape;336;p23"/>
          <p:cNvSpPr/>
          <p:nvPr/>
        </p:nvSpPr>
        <p:spPr>
          <a:xfrm>
            <a:off x="581758" y="1350516"/>
            <a:ext cx="10945216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เทคนิคการวิเคราะห์ความเสี่ยงโดยจะวิเคราะห์ความเสี่ยงโดย ประเมิน ความถี่ที่จะเกิดหรือโอกาส ที่จะเกิดความเสี่ยงและผลกระทบของความเสี่ยง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การวัดโอกาสที่จะเกิดความเสี่ยง (Likelihood)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3399"/>
                </a:solidFill>
                <a:latin typeface="Sarabun"/>
                <a:ea typeface="Sarabun"/>
                <a:cs typeface="Sarabun"/>
                <a:sym typeface="Sarabun"/>
              </a:rPr>
              <a:t>เป็นการประเมินความเป็นไปได้/โอกาสในการเกิดเหตุการณ์ต่าง ๆ ว่ามีมากน้อยเพียงใด พิจารณาในรูปของความถี่ (Frequency) หรือระดับความเป็นไปได้/โอกาส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การวัดผลกระทบ (Impact)</a:t>
            </a:r>
            <a:r>
              <a:rPr lang="th-TH" sz="3200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3200">
              <a:solidFill>
                <a:srgbClr val="00B05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0066"/>
                </a:solidFill>
                <a:latin typeface="Sarabun"/>
                <a:ea typeface="Sarabun"/>
                <a:cs typeface="Sarabun"/>
                <a:sym typeface="Sarabun"/>
              </a:rPr>
              <a:t>เป็นการพิจารณาถึงความรุนแรงของเหตุการณ์ต่างๆที่จะเกิดความเสียหาย/ผลกระทบต่อองค์กร  ซึ่งมีทั้ง ผลกระทบในเชิงปริมาณ(คิดเป็นมูลค่าความสูญเสียได้) และในเชิงคุณภาพ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C00000"/>
              </a:solidFill>
              <a:latin typeface="JasmineUPC"/>
              <a:ea typeface="JasmineUPC"/>
              <a:cs typeface="JasmineUPC"/>
              <a:sym typeface="JasmineUPC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rgbClr val="009900"/>
                </a:solidFill>
                <a:latin typeface="JasmineUPC"/>
                <a:ea typeface="JasmineUPC"/>
                <a:cs typeface="JasmineUPC"/>
                <a:sym typeface="JasmineUPC"/>
              </a:rPr>
              <a:t>คำนวณระดับความเสี่ยง (Risk Exposure) เพื่อจัดลำดับ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337" name="Google Shape;33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3"/>
          <p:cNvSpPr txBox="1">
            <a:spLocks noGrp="1"/>
          </p:cNvSpPr>
          <p:nvPr>
            <p:ph type="sldNum" idx="12"/>
          </p:nvPr>
        </p:nvSpPr>
        <p:spPr>
          <a:xfrm>
            <a:off x="9299448" y="6641297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800">
                <a:latin typeface="Sarabun"/>
                <a:ea typeface="Sarabun"/>
                <a:cs typeface="Sarabun"/>
                <a:sym typeface="Sarabun"/>
              </a:rPr>
              <a:t>23</a:t>
            </a:fld>
            <a:endParaRPr sz="180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"/>
          <p:cNvSpPr txBox="1">
            <a:spLocks noGrp="1"/>
          </p:cNvSpPr>
          <p:nvPr>
            <p:ph type="sldNum" idx="12"/>
          </p:nvPr>
        </p:nvSpPr>
        <p:spPr>
          <a:xfrm>
            <a:off x="9155433" y="664434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800">
                <a:latin typeface="Sarabun"/>
                <a:ea typeface="Sarabun"/>
                <a:cs typeface="Sarabun"/>
                <a:sym typeface="Sarabun"/>
              </a:rPr>
              <a:t>24</a:t>
            </a:fld>
            <a:endParaRPr sz="18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44" name="Google Shape;344;p24"/>
          <p:cNvSpPr txBox="1">
            <a:spLocks noGrp="1"/>
          </p:cNvSpPr>
          <p:nvPr>
            <p:ph type="title"/>
          </p:nvPr>
        </p:nvSpPr>
        <p:spPr>
          <a:xfrm>
            <a:off x="2071946" y="133211"/>
            <a:ext cx="8046519" cy="55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100000"/>
              <a:buFont typeface="Tahoma"/>
              <a:buNone/>
            </a:pPr>
            <a:r>
              <a:rPr lang="th-TH" sz="4800" b="1">
                <a:solidFill>
                  <a:srgbClr val="FFFF66"/>
                </a:solidFill>
                <a:latin typeface="Tahoma"/>
                <a:ea typeface="Tahoma"/>
                <a:cs typeface="Tahoma"/>
                <a:sym typeface="Tahoma"/>
              </a:rPr>
              <a:t>การประเมินความเสี่ยง</a:t>
            </a:r>
            <a:endParaRPr/>
          </a:p>
        </p:txBody>
      </p:sp>
      <p:pic>
        <p:nvPicPr>
          <p:cNvPr id="345" name="Google Shape;34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4"/>
          <p:cNvSpPr txBox="1"/>
          <p:nvPr/>
        </p:nvSpPr>
        <p:spPr>
          <a:xfrm>
            <a:off x="-4664" y="70428"/>
            <a:ext cx="10919742" cy="621903"/>
          </a:xfrm>
          <a:prstGeom prst="rect">
            <a:avLst/>
          </a:prstGeom>
          <a:solidFill>
            <a:srgbClr val="FFFFC5"/>
          </a:soli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Tahoma"/>
              <a:buNone/>
            </a:pPr>
            <a:r>
              <a:rPr lang="th-TH" sz="2400" b="1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 ตารางวิเคราะห์ความเสี่ยง (Risk Analysis) และการจัดลำดับความเสี่ยง</a:t>
            </a:r>
            <a:endParaRPr/>
          </a:p>
        </p:txBody>
      </p:sp>
      <p:pic>
        <p:nvPicPr>
          <p:cNvPr id="347" name="Google Shape;34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35" y="3798928"/>
            <a:ext cx="5688632" cy="327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5167" y="3815870"/>
            <a:ext cx="6408711" cy="31512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9" name="Google Shape;349;p24"/>
          <p:cNvPicPr preferRelativeResize="0"/>
          <p:nvPr/>
        </p:nvPicPr>
        <p:blipFill rotWithShape="1">
          <a:blip r:embed="rId6">
            <a:alphaModFix/>
          </a:blip>
          <a:srcRect l="21647" t="25987" r="22828" b="10704"/>
          <a:stretch/>
        </p:blipFill>
        <p:spPr>
          <a:xfrm>
            <a:off x="1918743" y="755115"/>
            <a:ext cx="7632848" cy="306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25"/>
          <p:cNvGrpSpPr/>
          <p:nvPr/>
        </p:nvGrpSpPr>
        <p:grpSpPr>
          <a:xfrm>
            <a:off x="46534" y="779102"/>
            <a:ext cx="5551713" cy="3339339"/>
            <a:chOff x="0" y="0"/>
            <a:chExt cx="5551713" cy="2709333"/>
          </a:xfrm>
        </p:grpSpPr>
        <p:sp>
          <p:nvSpPr>
            <p:cNvPr id="356" name="Google Shape;356;p25"/>
            <p:cNvSpPr/>
            <p:nvPr/>
          </p:nvSpPr>
          <p:spPr>
            <a:xfrm rot="-5400000">
              <a:off x="1421190" y="-1421190"/>
              <a:ext cx="2709333" cy="5551713"/>
            </a:xfrm>
            <a:prstGeom prst="round1Rect">
              <a:avLst>
                <a:gd name="adj" fmla="val 16667"/>
              </a:avLst>
            </a:prstGeom>
            <a:solidFill>
              <a:srgbClr val="EAF1D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0" y="0"/>
              <a:ext cx="5551713" cy="2032000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170675" tIns="170675" rIns="170675" bIns="170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การยอมรับความเสี่ยง (Risk Acceptance)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ความเสี่ยงที่หน่วยงานสามารถยอมรับได้ภายใต้การควบคุมที่มีอยู่ในปัจจุบัน</a:t>
              </a:r>
              <a:endParaRPr/>
            </a:p>
          </p:txBody>
        </p:sp>
      </p:grpSp>
      <p:grpSp>
        <p:nvGrpSpPr>
          <p:cNvPr id="358" name="Google Shape;358;p25"/>
          <p:cNvGrpSpPr/>
          <p:nvPr/>
        </p:nvGrpSpPr>
        <p:grpSpPr>
          <a:xfrm>
            <a:off x="5598248" y="763129"/>
            <a:ext cx="5559141" cy="3339340"/>
            <a:chOff x="5551713" y="-785345"/>
            <a:chExt cx="5559141" cy="3339340"/>
          </a:xfrm>
        </p:grpSpPr>
        <p:sp>
          <p:nvSpPr>
            <p:cNvPr id="359" name="Google Shape;359;p25"/>
            <p:cNvSpPr/>
            <p:nvPr/>
          </p:nvSpPr>
          <p:spPr>
            <a:xfrm>
              <a:off x="5559141" y="-785345"/>
              <a:ext cx="5551713" cy="3339340"/>
            </a:xfrm>
            <a:prstGeom prst="round1Rect">
              <a:avLst>
                <a:gd name="adj" fmla="val 16667"/>
              </a:avLst>
            </a:prstGeom>
            <a:solidFill>
              <a:srgbClr val="EAF1D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5551713" y="-630008"/>
              <a:ext cx="5551713" cy="2662008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170675" tIns="170675" rIns="170675" bIns="170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การลดหรือการควบคุมความเสี่ยง </a:t>
              </a:r>
              <a:endPara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(Risk Reduction)การดำเนินการเพิ่มเติมเพื่อลดโอกาสที่จะเกิดขึ้นหรือผลกระทบของความเสี่ยงให้อยู่ในระดับที่ยอมรับได้</a:t>
              </a:r>
              <a:endParaRPr/>
            </a:p>
          </p:txBody>
        </p:sp>
      </p:grpSp>
      <p:grpSp>
        <p:nvGrpSpPr>
          <p:cNvPr id="361" name="Google Shape;361;p25"/>
          <p:cNvGrpSpPr/>
          <p:nvPr/>
        </p:nvGrpSpPr>
        <p:grpSpPr>
          <a:xfrm>
            <a:off x="46534" y="4041782"/>
            <a:ext cx="5551714" cy="2925358"/>
            <a:chOff x="-1" y="2709332"/>
            <a:chExt cx="5551714" cy="2925358"/>
          </a:xfrm>
        </p:grpSpPr>
        <p:sp>
          <p:nvSpPr>
            <p:cNvPr id="362" name="Google Shape;362;p25"/>
            <p:cNvSpPr/>
            <p:nvPr/>
          </p:nvSpPr>
          <p:spPr>
            <a:xfrm rot="10800000">
              <a:off x="-1" y="2709332"/>
              <a:ext cx="5551713" cy="2925357"/>
            </a:xfrm>
            <a:prstGeom prst="round1Rect">
              <a:avLst>
                <a:gd name="adj" fmla="val 16667"/>
              </a:avLst>
            </a:prstGeom>
            <a:solidFill>
              <a:srgbClr val="EAF1D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0" y="3386666"/>
              <a:ext cx="5551713" cy="2248024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170675" tIns="170675" rIns="170675" bIns="170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การกระจาย/โอนความเสี่ยง(Risk Sharing)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การร่วมหรือแบ่งความรับผิดชอบกับผู้อื่นในการจัดการความเสี่ยง</a:t>
              </a:r>
              <a:endParaRPr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5598247" y="4041783"/>
            <a:ext cx="5551715" cy="2925357"/>
            <a:chOff x="5551712" y="2709333"/>
            <a:chExt cx="5551715" cy="2925357"/>
          </a:xfrm>
        </p:grpSpPr>
        <p:sp>
          <p:nvSpPr>
            <p:cNvPr id="365" name="Google Shape;365;p25"/>
            <p:cNvSpPr/>
            <p:nvPr/>
          </p:nvSpPr>
          <p:spPr>
            <a:xfrm rot="5400000">
              <a:off x="6864890" y="1396155"/>
              <a:ext cx="2925357" cy="5551713"/>
            </a:xfrm>
            <a:prstGeom prst="round1Rect">
              <a:avLst>
                <a:gd name="adj" fmla="val 16667"/>
              </a:avLst>
            </a:prstGeom>
            <a:solidFill>
              <a:srgbClr val="EAF1D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5551714" y="3386665"/>
              <a:ext cx="5551713" cy="2248025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170675" tIns="170675" rIns="170675" bIns="170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2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การหลีกเลี่ยงความเสี่ยง(Risk Avoidance)ความเสี่ยงอยู่ในระดับสูงมากและหน่วยงานไม่อาจยอมรับได้ จึงต้องจัดการความเสี่ยงนั้นให้อยู่นอกเงื่อนไขของการดำเนินงาน</a:t>
              </a:r>
              <a:endParaRPr/>
            </a:p>
          </p:txBody>
        </p:sp>
      </p:grpSp>
      <p:grpSp>
        <p:nvGrpSpPr>
          <p:cNvPr id="367" name="Google Shape;367;p25"/>
          <p:cNvGrpSpPr/>
          <p:nvPr/>
        </p:nvGrpSpPr>
        <p:grpSpPr>
          <a:xfrm>
            <a:off x="2989109" y="3331386"/>
            <a:ext cx="5392424" cy="1537625"/>
            <a:chOff x="3400210" y="1782912"/>
            <a:chExt cx="3964973" cy="1537625"/>
          </a:xfrm>
        </p:grpSpPr>
        <p:sp>
          <p:nvSpPr>
            <p:cNvPr id="368" name="Google Shape;368;p25"/>
            <p:cNvSpPr/>
            <p:nvPr/>
          </p:nvSpPr>
          <p:spPr>
            <a:xfrm>
              <a:off x="3400210" y="1782912"/>
              <a:ext cx="3759198" cy="135466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40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๓. การจัดการความเสี่ยง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40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(Risk Response)</a:t>
              </a:r>
              <a:endPara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3738243" y="2098129"/>
              <a:ext cx="3626940" cy="1222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"/>
          <p:cNvSpPr/>
          <p:nvPr/>
        </p:nvSpPr>
        <p:spPr>
          <a:xfrm>
            <a:off x="-5131" y="8697"/>
            <a:ext cx="11903773" cy="7690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1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๓. กิจกรรมควบคุม (Control Activities)  ๓ หลักการ</a:t>
            </a:r>
            <a:endParaRPr sz="41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5" name="Google Shape;375;p26"/>
          <p:cNvSpPr/>
          <p:nvPr/>
        </p:nvSpPr>
        <p:spPr>
          <a:xfrm>
            <a:off x="7512632" y="1367551"/>
            <a:ext cx="4560777" cy="3565349"/>
          </a:xfrm>
          <a:prstGeom prst="rect">
            <a:avLst/>
          </a:prstGeom>
          <a:solidFill>
            <a:srgbClr val="FBD4B4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๑๐ – ระบุและพัฒนา เพื่อลดความเสี่ยงให้อยู่ในระดับที่ยอมรับได้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0066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๑๑ – พัฒนาระบบเทคโนโลยี ที่ใช้ในการควบคุม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80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๑๒ – กำหนดขั้นตอนการปฏิบัติงาน เพื่อนำนโยบายไปสู่การปฏิบัติจริง</a:t>
            </a:r>
            <a:endParaRPr/>
          </a:p>
        </p:txBody>
      </p:sp>
      <p:sp>
        <p:nvSpPr>
          <p:cNvPr id="376" name="Google Shape;376;p26"/>
          <p:cNvSpPr/>
          <p:nvPr/>
        </p:nvSpPr>
        <p:spPr>
          <a:xfrm>
            <a:off x="117004" y="990476"/>
            <a:ext cx="6194226" cy="2272688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หมายถึง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กิจกรรมหรือการดำเนินงานต่างๆ ภายในองค์กร รวมถึงนโยบาย แนวปฏิบัติข้อกำหนด และระเบียบ ปฏิบัติที่สามารถช่วยจัดการกับความเสี่ยง หรือความเสียหายที่อาจเกิดขึ้น รวมถึงกระบวนการปฏิบัติงาน และนำเทคโนโลยีมาใช้ในการดำเนินงาน</a:t>
            </a:r>
            <a:endParaRPr/>
          </a:p>
        </p:txBody>
      </p:sp>
      <p:sp>
        <p:nvSpPr>
          <p:cNvPr id="377" name="Google Shape;377;p26"/>
          <p:cNvSpPr/>
          <p:nvPr/>
        </p:nvSpPr>
        <p:spPr>
          <a:xfrm>
            <a:off x="7016241" y="3187119"/>
            <a:ext cx="479991" cy="6472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4406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117100" tIns="58550" rIns="117100" bIns="5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780" y="5676658"/>
            <a:ext cx="4492774" cy="11894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9" name="Google Shape;379;p26"/>
          <p:cNvSpPr/>
          <p:nvPr/>
        </p:nvSpPr>
        <p:spPr>
          <a:xfrm>
            <a:off x="106153" y="3598548"/>
            <a:ext cx="7285506" cy="2992767"/>
          </a:xfrm>
          <a:prstGeom prst="roundRect">
            <a:avLst>
              <a:gd name="adj" fmla="val 16667"/>
            </a:avLst>
          </a:prstGeom>
          <a:solidFill>
            <a:srgbClr val="EAF1DD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109750" tIns="54875" rIns="109750" bIns="5487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กิจกรรมการควบคุมเป็นการปฏิบัติที่</a:t>
            </a: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กำหนดไว้ในนโยบาย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และ</a:t>
            </a:r>
            <a:r>
              <a:rPr lang="th-TH" sz="2800" b="1">
                <a:solidFill>
                  <a:srgbClr val="009900"/>
                </a:solidFill>
                <a:latin typeface="Sarabun"/>
                <a:ea typeface="Sarabun"/>
                <a:cs typeface="Sarabun"/>
                <a:sym typeface="Sarabun"/>
              </a:rPr>
              <a:t>กระบวนการดำเนินงาน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เพื่อให้มั่นใจว่าการ</a:t>
            </a:r>
            <a:r>
              <a:rPr lang="th-TH" sz="2800" b="1">
                <a:solidFill>
                  <a:srgbClr val="E36C09"/>
                </a:solidFill>
                <a:latin typeface="Sarabun"/>
                <a:ea typeface="Sarabun"/>
                <a:cs typeface="Sarabun"/>
                <a:sym typeface="Sarabun"/>
              </a:rPr>
              <a:t>ปฏิบัติตามการสั่งการของฝ่ายบริหาร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จะลดหรือควบคุมความเสี่ยงให้สามารถบรรลุวัตถุประสงค์ กิจกรรมการควบคุมควรได้รับการ</a:t>
            </a:r>
            <a:r>
              <a:rPr lang="th-TH" sz="2800" b="1">
                <a:solidFill>
                  <a:srgbClr val="00B050"/>
                </a:solidFill>
                <a:latin typeface="Sarabun"/>
                <a:ea typeface="Sarabun"/>
                <a:cs typeface="Sarabun"/>
                <a:sym typeface="Sarabun"/>
              </a:rPr>
              <a:t>นำไปปฏิบัติทั่วทุกระดับ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ของหน่วยงานของรัฐ ใน</a:t>
            </a:r>
            <a:r>
              <a:rPr lang="th-TH" sz="28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กระบวนการปฏิบัติงาน </a:t>
            </a:r>
            <a:r>
              <a:rPr lang="th-TH" sz="2800" b="1">
                <a:solidFill>
                  <a:srgbClr val="7030A0"/>
                </a:solidFill>
                <a:latin typeface="Sarabun"/>
                <a:ea typeface="Sarabun"/>
                <a:cs typeface="Sarabun"/>
                <a:sym typeface="Sarabun"/>
              </a:rPr>
              <a:t>ขั้นตอนการดำเนินงาน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ต่างๆ รวมถึงการ</a:t>
            </a:r>
            <a:r>
              <a:rPr lang="th-TH" sz="28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นำเทคโนโลยีมาใช้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ในการดำเนินงาน 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7"/>
          <p:cNvSpPr/>
          <p:nvPr/>
        </p:nvSpPr>
        <p:spPr>
          <a:xfrm rot="10800000">
            <a:off x="3982298" y="1100260"/>
            <a:ext cx="3114478" cy="2339029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FF3399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7"/>
          <p:cNvSpPr/>
          <p:nvPr/>
        </p:nvSpPr>
        <p:spPr>
          <a:xfrm>
            <a:off x="341877" y="1494532"/>
            <a:ext cx="3814227" cy="303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•"/>
            </a:pPr>
            <a:r>
              <a:rPr lang="th-TH" sz="3600" b="1">
                <a:solidFill>
                  <a:srgbClr val="FF0000"/>
                </a:solidFill>
                <a:latin typeface="JasmineUPC"/>
                <a:ea typeface="JasmineUPC"/>
                <a:cs typeface="JasmineUPC"/>
                <a:sym typeface="JasmineUPC"/>
              </a:rPr>
              <a:t> </a:t>
            </a:r>
            <a:r>
              <a:rPr lang="th-TH" sz="2800" b="1">
                <a:solidFill>
                  <a:srgbClr val="FF0000"/>
                </a:solidFill>
                <a:latin typeface="JasmineUPC"/>
                <a:ea typeface="JasmineUPC"/>
                <a:cs typeface="JasmineUPC"/>
                <a:sym typeface="JasmineUPC"/>
              </a:rPr>
              <a:t>การกำหนดนโยบาย</a:t>
            </a:r>
            <a:endParaRPr/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FF0000"/>
                </a:solidFill>
                <a:latin typeface="JasmineUPC"/>
                <a:ea typeface="JasmineUPC"/>
                <a:cs typeface="JasmineUPC"/>
                <a:sym typeface="JasmineUPC"/>
              </a:rPr>
              <a:t>  การกำกับดูแล</a:t>
            </a:r>
            <a:endParaRPr/>
          </a:p>
          <a:p>
            <a:pPr marL="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Char char="•"/>
            </a:pPr>
            <a:r>
              <a:rPr lang="th-TH" sz="3600" b="1">
                <a:solidFill>
                  <a:srgbClr val="FF0000"/>
                </a:solidFill>
                <a:latin typeface="JasmineUPC"/>
                <a:ea typeface="JasmineUPC"/>
                <a:cs typeface="JasmineUPC"/>
                <a:sym typeface="JasmineUPC"/>
              </a:rPr>
              <a:t> </a:t>
            </a:r>
            <a:r>
              <a:rPr lang="th-TH" sz="2800" b="1">
                <a:solidFill>
                  <a:srgbClr val="FF0000"/>
                </a:solidFill>
                <a:latin typeface="JasmineUPC"/>
                <a:ea typeface="JasmineUPC"/>
                <a:cs typeface="JasmineUPC"/>
                <a:sym typeface="JasmineUPC"/>
              </a:rPr>
              <a:t>การสอบทานจากระดับต่างๆ</a:t>
            </a:r>
            <a:endParaRPr sz="3600" b="1">
              <a:solidFill>
                <a:srgbClr val="FF0000"/>
              </a:solidFill>
              <a:latin typeface="JasmineUPC"/>
              <a:ea typeface="JasmineUPC"/>
              <a:cs typeface="JasmineUPC"/>
              <a:sym typeface="JasmineUPC"/>
            </a:endParaRPr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FF0000"/>
                </a:solidFill>
                <a:latin typeface="JasmineUPC"/>
                <a:ea typeface="JasmineUPC"/>
                <a:cs typeface="JasmineUPC"/>
                <a:sym typeface="JasmineUPC"/>
              </a:rPr>
              <a:t>  การสั่งการ  การสื่อสาร 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0000"/>
              </a:solidFill>
              <a:latin typeface="JasmineUPC"/>
              <a:ea typeface="JasmineUPC"/>
              <a:cs typeface="JasmineUPC"/>
              <a:sym typeface="JasmineUPC"/>
            </a:endParaRPr>
          </a:p>
        </p:txBody>
      </p:sp>
      <p:sp>
        <p:nvSpPr>
          <p:cNvPr id="386" name="Google Shape;386;p27"/>
          <p:cNvSpPr/>
          <p:nvPr/>
        </p:nvSpPr>
        <p:spPr>
          <a:xfrm>
            <a:off x="7270583" y="1285466"/>
            <a:ext cx="4664654" cy="339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3333FF"/>
                </a:solidFill>
                <a:latin typeface="JasmineUPC"/>
                <a:ea typeface="JasmineUPC"/>
                <a:cs typeface="JasmineUPC"/>
                <a:sym typeface="JasmineUPC"/>
              </a:rPr>
              <a:t> การมอบหมายหน้าที่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3333FF"/>
                </a:solidFill>
                <a:latin typeface="JasmineUPC"/>
                <a:ea typeface="JasmineUPC"/>
                <a:cs typeface="JasmineUPC"/>
                <a:sym typeface="JasmineUPC"/>
              </a:rPr>
              <a:t>     ความรับผิดชอบ</a:t>
            </a:r>
            <a:endParaRPr/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3333FF"/>
                </a:solidFill>
                <a:latin typeface="JasmineUPC"/>
                <a:ea typeface="JasmineUPC"/>
                <a:cs typeface="JasmineUPC"/>
                <a:sym typeface="JasmineUPC"/>
              </a:rPr>
              <a:t> การแบ่งแยกหน้าที่</a:t>
            </a:r>
            <a:endParaRPr sz="2800" b="1">
              <a:solidFill>
                <a:srgbClr val="3333FF"/>
              </a:solidFill>
              <a:latin typeface="JasmineUPC"/>
              <a:ea typeface="JasmineUPC"/>
              <a:cs typeface="JasmineUPC"/>
              <a:sym typeface="JasmineUPC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3333FF"/>
                </a:solidFill>
                <a:latin typeface="JasmineUPC"/>
                <a:ea typeface="JasmineUPC"/>
                <a:cs typeface="JasmineUPC"/>
                <a:sym typeface="JasmineUPC"/>
              </a:rPr>
              <a:t> การอนุมัติ  (กำหนดขอบเขต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3333FF"/>
                </a:solidFill>
                <a:latin typeface="JasmineUPC"/>
                <a:ea typeface="JasmineUPC"/>
                <a:cs typeface="JasmineUPC"/>
                <a:sym typeface="JasmineUPC"/>
              </a:rPr>
              <a:t>     อำนาจในการอนุมัติ)</a:t>
            </a:r>
            <a:endParaRPr/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3333FF"/>
                </a:solidFill>
                <a:latin typeface="JasmineUPC"/>
                <a:ea typeface="JasmineUPC"/>
                <a:cs typeface="JasmineUPC"/>
                <a:sym typeface="JasmineUPC"/>
              </a:rPr>
              <a:t>  แนวทางการปฏิบัติงาน  คู่มือ</a:t>
            </a:r>
            <a:endParaRPr/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3333FF"/>
                </a:solidFill>
                <a:latin typeface="JasmineUPC"/>
                <a:ea typeface="JasmineUPC"/>
                <a:cs typeface="JasmineUPC"/>
                <a:sym typeface="JasmineUPC"/>
              </a:rPr>
              <a:t> </a:t>
            </a:r>
            <a:r>
              <a:rPr lang="th-TH" sz="2800" b="1">
                <a:solidFill>
                  <a:srgbClr val="0000FF"/>
                </a:solidFill>
                <a:latin typeface="JasmineUPC"/>
                <a:ea typeface="JasmineUPC"/>
                <a:cs typeface="JasmineUPC"/>
                <a:sym typeface="JasmineUPC"/>
              </a:rPr>
              <a:t>การดูแลป้องกันทรัพย์สิน </a:t>
            </a:r>
            <a:endParaRPr/>
          </a:p>
        </p:txBody>
      </p:sp>
      <p:sp>
        <p:nvSpPr>
          <p:cNvPr id="387" name="Google Shape;387;p27"/>
          <p:cNvSpPr/>
          <p:nvPr/>
        </p:nvSpPr>
        <p:spPr>
          <a:xfrm>
            <a:off x="3718942" y="4005009"/>
            <a:ext cx="4497343" cy="183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4A452A"/>
                </a:solidFill>
                <a:latin typeface="JasmineUPC"/>
                <a:ea typeface="JasmineUPC"/>
                <a:cs typeface="JasmineUPC"/>
                <a:sym typeface="JasmineUPC"/>
              </a:rPr>
              <a:t> การตรวจนับ  </a:t>
            </a:r>
            <a:endParaRPr/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4A452A"/>
                </a:solidFill>
                <a:latin typeface="JasmineUPC"/>
                <a:ea typeface="JasmineUPC"/>
                <a:cs typeface="JasmineUPC"/>
                <a:sym typeface="JasmineUPC"/>
              </a:rPr>
              <a:t> การจัดทำเอกสารหลักฐาน</a:t>
            </a:r>
            <a:endParaRPr/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4A452A"/>
                </a:solidFill>
                <a:latin typeface="JasmineUPC"/>
                <a:ea typeface="JasmineUPC"/>
                <a:cs typeface="JasmineUPC"/>
                <a:sym typeface="JasmineUPC"/>
              </a:rPr>
              <a:t> การควบคุมการประมวลผลข้อมูล</a:t>
            </a:r>
            <a:endParaRPr/>
          </a:p>
          <a:p>
            <a:pPr marL="0" marR="0" lvl="0" indent="-177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Noto Sans Symbols"/>
              <a:buChar char="•"/>
            </a:pPr>
            <a:r>
              <a:rPr lang="th-TH" sz="2800" b="1">
                <a:solidFill>
                  <a:srgbClr val="4A452A"/>
                </a:solidFill>
                <a:latin typeface="JasmineUPC"/>
                <a:ea typeface="JasmineUPC"/>
                <a:cs typeface="JasmineUPC"/>
                <a:sym typeface="JasmineUPC"/>
              </a:rPr>
              <a:t>   ฯ  ล  ฯ </a:t>
            </a:r>
            <a:endParaRPr/>
          </a:p>
        </p:txBody>
      </p:sp>
      <p:pic>
        <p:nvPicPr>
          <p:cNvPr id="388" name="Google Shape;388;p27" descr="3d-animation-038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139" y="5339287"/>
            <a:ext cx="1609075" cy="1682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7"/>
          <p:cNvSpPr txBox="1"/>
          <p:nvPr/>
        </p:nvSpPr>
        <p:spPr>
          <a:xfrm>
            <a:off x="4329911" y="1318279"/>
            <a:ext cx="2419252" cy="5847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JasmineUPC"/>
                <a:ea typeface="JasmineUPC"/>
                <a:cs typeface="JasmineUPC"/>
                <a:sym typeface="JasmineUPC"/>
              </a:rPr>
              <a:t>ระบบการควบคุม</a:t>
            </a:r>
            <a:endParaRPr/>
          </a:p>
        </p:txBody>
      </p:sp>
      <p:pic>
        <p:nvPicPr>
          <p:cNvPr id="390" name="Google Shape;39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8"/>
          <p:cNvSpPr/>
          <p:nvPr/>
        </p:nvSpPr>
        <p:spPr>
          <a:xfrm rot="5400000">
            <a:off x="2639847" y="-443106"/>
            <a:ext cx="1509218" cy="4094257"/>
          </a:xfrm>
          <a:prstGeom prst="homePlate">
            <a:avLst>
              <a:gd name="adj" fmla="val 50000"/>
            </a:avLst>
          </a:prstGeom>
          <a:solidFill>
            <a:srgbClr val="E5B8B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75" b="1" i="1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2438167" y="-21621"/>
            <a:ext cx="7387243" cy="5591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529" b="1">
                <a:solidFill>
                  <a:schemeClr val="lt1"/>
                </a:solidFill>
                <a:latin typeface="JasmineUPC"/>
                <a:ea typeface="JasmineUPC"/>
                <a:cs typeface="JasmineUPC"/>
                <a:sym typeface="JasmineUPC"/>
              </a:rPr>
              <a:t>การควบคุมภายในมี 2 ลักษณะ  </a:t>
            </a:r>
            <a:endParaRPr/>
          </a:p>
        </p:txBody>
      </p:sp>
      <p:sp>
        <p:nvSpPr>
          <p:cNvPr id="397" name="Google Shape;397;p28"/>
          <p:cNvSpPr/>
          <p:nvPr/>
        </p:nvSpPr>
        <p:spPr>
          <a:xfrm>
            <a:off x="1245158" y="2356389"/>
            <a:ext cx="4120966" cy="3068114"/>
          </a:xfrm>
          <a:prstGeom prst="roundRect">
            <a:avLst>
              <a:gd name="adj" fmla="val 16667"/>
            </a:avLst>
          </a:prstGeom>
          <a:solidFill>
            <a:srgbClr val="E5B8B7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6498063" y="2407166"/>
            <a:ext cx="4376220" cy="3017337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8"/>
          <p:cNvSpPr txBox="1"/>
          <p:nvPr/>
        </p:nvSpPr>
        <p:spPr>
          <a:xfrm>
            <a:off x="1429058" y="2579585"/>
            <a:ext cx="3899275" cy="267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46800" rIns="93600" bIns="468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Garamond"/>
              <a:buChar char="•"/>
            </a:pPr>
            <a:r>
              <a:rPr lang="th-TH" sz="2800" b="1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นโยบายและระเบียบ วิธีปฏิบัติ</a:t>
            </a:r>
            <a:endParaRPr/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Garamond"/>
              <a:buChar char="•"/>
            </a:pPr>
            <a:r>
              <a:rPr lang="th-TH" sz="2800" b="1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โครงสร้างองค์การ </a:t>
            </a:r>
            <a:endParaRPr/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Garamond"/>
              <a:buChar char="•"/>
            </a:pPr>
            <a:r>
              <a:rPr lang="th-TH" sz="2800" b="1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ขั้นตอนการปฏิบัติงาน</a:t>
            </a:r>
            <a:endParaRPr/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Garamond"/>
              <a:buChar char="•"/>
            </a:pPr>
            <a:r>
              <a:rPr lang="th-TH" sz="2800" b="1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การกำหนดงานในหน้าที่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 และ ความรับผิดชอบ </a:t>
            </a:r>
            <a:endParaRPr sz="2800" b="1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Garamond"/>
              <a:buChar char="•"/>
            </a:pPr>
            <a:r>
              <a:rPr lang="th-TH" sz="2800" b="1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การมอบหมายอำนาจ        </a:t>
            </a:r>
            <a:endParaRPr/>
          </a:p>
        </p:txBody>
      </p:sp>
      <p:sp>
        <p:nvSpPr>
          <p:cNvPr id="400" name="Google Shape;400;p28"/>
          <p:cNvSpPr txBox="1"/>
          <p:nvPr/>
        </p:nvSpPr>
        <p:spPr>
          <a:xfrm>
            <a:off x="7159969" y="2579585"/>
            <a:ext cx="3052408" cy="2771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46800" rIns="93600" bIns="46800" anchor="t" anchorCtr="0">
            <a:spAutoFit/>
          </a:bodyPr>
          <a:lstStyle/>
          <a:p>
            <a:pPr marL="0" marR="0" lvl="0" indent="-182054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867"/>
              <a:buFont typeface="Garamond"/>
              <a:buChar char="•"/>
            </a:pPr>
            <a:r>
              <a:rPr lang="th-TH" sz="2867" b="1">
                <a:solidFill>
                  <a:srgbClr val="205867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th-TH" sz="2867" b="1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ความซื่อสัตย์ สุจริต</a:t>
            </a:r>
            <a:endParaRPr/>
          </a:p>
          <a:p>
            <a:pPr marL="0" marR="0" lvl="0" indent="-18205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67"/>
              <a:buFont typeface="Garamond"/>
              <a:buChar char="•"/>
            </a:pPr>
            <a:r>
              <a:rPr lang="th-TH" sz="2867" b="1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 วัฒนธรรม</a:t>
            </a:r>
            <a:endParaRPr/>
          </a:p>
          <a:p>
            <a:pPr marL="0" marR="0" lvl="0" indent="-18205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67"/>
              <a:buFont typeface="Garamond"/>
              <a:buChar char="•"/>
            </a:pPr>
            <a:r>
              <a:rPr lang="th-TH" sz="2867" b="1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 ความมีจริยธรรม</a:t>
            </a:r>
            <a:endParaRPr/>
          </a:p>
          <a:p>
            <a:pPr marL="0" marR="0" lvl="0" indent="-18205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67"/>
              <a:buFont typeface="Garamond"/>
              <a:buChar char="•"/>
            </a:pPr>
            <a:r>
              <a:rPr lang="th-TH" sz="2867" b="1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 ภาวะผู้นำที่ดี</a:t>
            </a:r>
            <a:endParaRPr/>
          </a:p>
          <a:p>
            <a:pPr marL="0" marR="0" lvl="0" indent="-18205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67"/>
              <a:buFont typeface="Garamond"/>
              <a:buChar char="•"/>
            </a:pPr>
            <a:r>
              <a:rPr lang="th-TH" sz="2867" b="1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 ความรับผิดชอบร่วม</a:t>
            </a:r>
            <a:endParaRPr/>
          </a:p>
          <a:p>
            <a:pPr marL="0" marR="0" lvl="0" indent="-18205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67"/>
              <a:buFont typeface="Garamond"/>
              <a:buChar char="•"/>
            </a:pPr>
            <a:r>
              <a:rPr lang="th-TH" sz="2867" b="1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 ทัศนคติ และ จิตสำนึก</a:t>
            </a:r>
            <a:endParaRPr sz="2867" b="1">
              <a:solidFill>
                <a:srgbClr val="0000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01" name="Google Shape;401;p28"/>
          <p:cNvSpPr/>
          <p:nvPr/>
        </p:nvSpPr>
        <p:spPr>
          <a:xfrm rot="5400000">
            <a:off x="7968137" y="-406537"/>
            <a:ext cx="1436073" cy="4094261"/>
          </a:xfrm>
          <a:prstGeom prst="homePlate">
            <a:avLst>
              <a:gd name="adj" fmla="val 50000"/>
            </a:avLst>
          </a:prstGeom>
          <a:solidFill>
            <a:srgbClr val="99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8"/>
          <p:cNvSpPr txBox="1"/>
          <p:nvPr/>
        </p:nvSpPr>
        <p:spPr>
          <a:xfrm>
            <a:off x="2047487" y="916501"/>
            <a:ext cx="2557354" cy="80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505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Hard Control</a:t>
            </a:r>
            <a:endParaRPr sz="4505" b="1">
              <a:solidFill>
                <a:schemeClr val="dk1"/>
              </a:solidFill>
              <a:latin typeface="JasmineUPC"/>
              <a:ea typeface="JasmineUPC"/>
              <a:cs typeface="JasmineUPC"/>
              <a:sym typeface="JasmineUPC"/>
            </a:endParaRPr>
          </a:p>
        </p:txBody>
      </p:sp>
      <p:sp>
        <p:nvSpPr>
          <p:cNvPr id="403" name="Google Shape;403;p28"/>
          <p:cNvSpPr txBox="1"/>
          <p:nvPr/>
        </p:nvSpPr>
        <p:spPr>
          <a:xfrm>
            <a:off x="7522907" y="1193411"/>
            <a:ext cx="2326532" cy="610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7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 Control</a:t>
            </a:r>
            <a:endParaRPr sz="327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8"/>
          <p:cNvSpPr txBox="1"/>
          <p:nvPr/>
        </p:nvSpPr>
        <p:spPr>
          <a:xfrm>
            <a:off x="763919" y="5707862"/>
            <a:ext cx="5083443" cy="9541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ฝ่ายบริหารกำหนดเป็นลายลักษณ์อักษร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ให้ผู้ปฏิบัติงานดำเนินการได้บรรลุวัตถุประสงค์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8"/>
          <p:cNvSpPr txBox="1"/>
          <p:nvPr/>
        </p:nvSpPr>
        <p:spPr>
          <a:xfrm>
            <a:off x="6133970" y="5523038"/>
            <a:ext cx="5458546" cy="1384995"/>
          </a:xfrm>
          <a:prstGeom prst="rect">
            <a:avLst/>
          </a:prstGeom>
          <a:solidFill>
            <a:srgbClr val="37CB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ส่งเสริม/สร้างจิตสำนึก ทักษะ ความสามารถของ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บุคลากร ให้เกิดการกระทำ/พฤติกรรมที่ส่งเสริมให้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การปฏิบัติงานประสบผลสำเร็จ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8"/>
          <p:cNvSpPr/>
          <p:nvPr/>
        </p:nvSpPr>
        <p:spPr>
          <a:xfrm rot="1354005">
            <a:off x="9985353" y="986400"/>
            <a:ext cx="107760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ITA</a:t>
            </a:r>
            <a:endParaRPr sz="5400" b="1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8"/>
          <p:cNvSpPr/>
          <p:nvPr/>
        </p:nvSpPr>
        <p:spPr>
          <a:xfrm rot="-2124176">
            <a:off x="-431430" y="1124900"/>
            <a:ext cx="28485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Internal </a:t>
            </a:r>
            <a:r>
              <a:rPr lang="th-TH" sz="36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Audit</a:t>
            </a:r>
            <a:endParaRPr sz="3600" b="1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8"/>
          <p:cNvSpPr/>
          <p:nvPr/>
        </p:nvSpPr>
        <p:spPr>
          <a:xfrm>
            <a:off x="7236097" y="1933774"/>
            <a:ext cx="29001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มองไม่เห็น จับต้องไม่ได้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8"/>
          <p:cNvSpPr/>
          <p:nvPr/>
        </p:nvSpPr>
        <p:spPr>
          <a:xfrm>
            <a:off x="1120943" y="1949571"/>
            <a:ext cx="48349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เป็นลายลักษณ์อักษร  มองเห็น  จับต้องได้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"/>
          <p:cNvSpPr txBox="1">
            <a:spLocks noGrp="1"/>
          </p:cNvSpPr>
          <p:nvPr>
            <p:ph type="title"/>
          </p:nvPr>
        </p:nvSpPr>
        <p:spPr>
          <a:xfrm>
            <a:off x="102979" y="59347"/>
            <a:ext cx="10801200" cy="7314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95"/>
              <a:buFont typeface="Calibri"/>
              <a:buNone/>
            </a:pPr>
            <a:r>
              <a:rPr lang="th-TH" sz="4095" b="1">
                <a:solidFill>
                  <a:schemeClr val="lt1"/>
                </a:solidFill>
                <a:latin typeface="JasmineUPC"/>
                <a:ea typeface="JasmineUPC"/>
                <a:cs typeface="JasmineUPC"/>
                <a:sym typeface="JasmineUPC"/>
              </a:rPr>
              <a:t>ประเภทของการควบคุมภายใน</a:t>
            </a:r>
            <a:endParaRPr/>
          </a:p>
        </p:txBody>
      </p:sp>
      <p:sp>
        <p:nvSpPr>
          <p:cNvPr id="415" name="Google Shape;415;p29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29</a:t>
            </a:fld>
            <a:endParaRPr/>
          </a:p>
        </p:txBody>
      </p:sp>
      <p:sp>
        <p:nvSpPr>
          <p:cNvPr id="416" name="Google Shape;416;p29"/>
          <p:cNvSpPr/>
          <p:nvPr/>
        </p:nvSpPr>
        <p:spPr>
          <a:xfrm>
            <a:off x="660017" y="1170235"/>
            <a:ext cx="2077592" cy="936202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แบบป้องกัน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Preventive</a:t>
            </a:r>
            <a:endParaRPr sz="24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7" name="Google Shape;417;p29"/>
          <p:cNvSpPr/>
          <p:nvPr/>
        </p:nvSpPr>
        <p:spPr>
          <a:xfrm>
            <a:off x="3050945" y="1170235"/>
            <a:ext cx="1863446" cy="936202"/>
          </a:xfrm>
          <a:prstGeom prst="rect">
            <a:avLst/>
          </a:prstGeom>
          <a:solidFill>
            <a:srgbClr val="0080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แบบค้นพบ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Detective</a:t>
            </a:r>
            <a:endParaRPr sz="24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8" name="Google Shape;418;p29"/>
          <p:cNvSpPr/>
          <p:nvPr/>
        </p:nvSpPr>
        <p:spPr>
          <a:xfrm>
            <a:off x="5114326" y="1152373"/>
            <a:ext cx="1912115" cy="936202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แบบแก้ไข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Corrective</a:t>
            </a:r>
            <a:endParaRPr sz="24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19" name="Google Shape;419;p29"/>
          <p:cNvSpPr/>
          <p:nvPr/>
        </p:nvSpPr>
        <p:spPr>
          <a:xfrm>
            <a:off x="7202069" y="1152373"/>
            <a:ext cx="2053571" cy="93620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แบบสั่งการ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Directive</a:t>
            </a:r>
            <a:endParaRPr sz="24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20" name="Google Shape;420;p29"/>
          <p:cNvSpPr/>
          <p:nvPr/>
        </p:nvSpPr>
        <p:spPr>
          <a:xfrm>
            <a:off x="9369040" y="1221463"/>
            <a:ext cx="2342789" cy="93620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แบบส่งเสริม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และพัฒนา</a:t>
            </a:r>
            <a:endParaRPr/>
          </a:p>
        </p:txBody>
      </p:sp>
      <p:sp>
        <p:nvSpPr>
          <p:cNvPr id="421" name="Google Shape;421;p29"/>
          <p:cNvSpPr/>
          <p:nvPr/>
        </p:nvSpPr>
        <p:spPr>
          <a:xfrm>
            <a:off x="362580" y="2421010"/>
            <a:ext cx="2525766" cy="1327912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ป้องกันไม่ให้ความผิดพลาด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หรือความไม่ถูกต้อง ความ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ไม่เหมาะสมทั้งหลายเกิดขึ้น</a:t>
            </a:r>
            <a:endParaRPr/>
          </a:p>
        </p:txBody>
      </p:sp>
      <p:sp>
        <p:nvSpPr>
          <p:cNvPr id="422" name="Google Shape;422;p29"/>
          <p:cNvSpPr/>
          <p:nvPr/>
        </p:nvSpPr>
        <p:spPr>
          <a:xfrm>
            <a:off x="239585" y="4063495"/>
            <a:ext cx="2655061" cy="272733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-"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การแบ่งแยกหน้าที่ชัดเจน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-"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การอนุมัติ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-"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การกำหนดมาตรการต่าง ๆ 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-"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การซ้อมแผนอุบัติภัย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-"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การจัดให้มีเวรยามตรวจตรา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ความปลอดภัย</a:t>
            </a:r>
            <a:endParaRPr/>
          </a:p>
        </p:txBody>
      </p:sp>
      <p:sp>
        <p:nvSpPr>
          <p:cNvPr id="423" name="Google Shape;423;p29"/>
          <p:cNvSpPr/>
          <p:nvPr/>
        </p:nvSpPr>
        <p:spPr>
          <a:xfrm>
            <a:off x="2998915" y="2396261"/>
            <a:ext cx="2273343" cy="1413552"/>
          </a:xfrm>
          <a:prstGeom prst="rect">
            <a:avLst/>
          </a:prstGeom>
          <a:solidFill>
            <a:srgbClr val="00808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ต้องการค้นหาข้อผิดพลาด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หลังจากที่ความผิด ได้เกิด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ขึ้นแล้ว</a:t>
            </a:r>
            <a:endParaRPr/>
          </a:p>
        </p:txBody>
      </p:sp>
      <p:sp>
        <p:nvSpPr>
          <p:cNvPr id="424" name="Google Shape;424;p29"/>
          <p:cNvSpPr/>
          <p:nvPr/>
        </p:nvSpPr>
        <p:spPr>
          <a:xfrm>
            <a:off x="3159823" y="4108895"/>
            <a:ext cx="1843147" cy="2064195"/>
          </a:xfrm>
          <a:prstGeom prst="rect">
            <a:avLst/>
          </a:prstGeom>
          <a:solidFill>
            <a:srgbClr val="00808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 การตรวจนับ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 การจัดทำงบกระทบ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 ยอดบัญชีเงินฝาก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 ธนาคาร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-การตรวจสอบ</a:t>
            </a:r>
            <a:endParaRPr/>
          </a:p>
        </p:txBody>
      </p:sp>
      <p:sp>
        <p:nvSpPr>
          <p:cNvPr id="425" name="Google Shape;425;p29"/>
          <p:cNvSpPr/>
          <p:nvPr/>
        </p:nvSpPr>
        <p:spPr>
          <a:xfrm>
            <a:off x="5414242" y="2391114"/>
            <a:ext cx="1737454" cy="297744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เป็นการดำเนิน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การแก้ไขปัญหาที่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ตรวจพบจากการ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ใช้วิธีการควบคุม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แบบค้นหา</a:t>
            </a:r>
            <a:endParaRPr/>
          </a:p>
        </p:txBody>
      </p:sp>
      <p:sp>
        <p:nvSpPr>
          <p:cNvPr id="426" name="Google Shape;426;p29"/>
          <p:cNvSpPr/>
          <p:nvPr/>
        </p:nvSpPr>
        <p:spPr>
          <a:xfrm>
            <a:off x="7250415" y="2405518"/>
            <a:ext cx="2053561" cy="221210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เป็นวิธีการควบคุม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ที่ออกแบบมาเพื่อ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ให้ได้รับผล ซึ่งเป็น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ที่ต้องการของ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ฝ่ายบริหาร</a:t>
            </a:r>
            <a:endParaRPr/>
          </a:p>
        </p:txBody>
      </p:sp>
      <p:sp>
        <p:nvSpPr>
          <p:cNvPr id="427" name="Google Shape;427;p29"/>
          <p:cNvSpPr/>
          <p:nvPr/>
        </p:nvSpPr>
        <p:spPr>
          <a:xfrm>
            <a:off x="7315483" y="4912967"/>
            <a:ext cx="2053557" cy="1327912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-นโยบาย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-คำสั่ง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-ระเบียบ</a:t>
            </a:r>
            <a:endParaRPr/>
          </a:p>
        </p:txBody>
      </p:sp>
      <p:sp>
        <p:nvSpPr>
          <p:cNvPr id="428" name="Google Shape;428;p29"/>
          <p:cNvSpPr/>
          <p:nvPr/>
        </p:nvSpPr>
        <p:spPr>
          <a:xfrm>
            <a:off x="9532827" y="2532306"/>
            <a:ext cx="2295006" cy="2608687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-- จัดทำโครงการ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ส่งเสริมคนดี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-"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การสร้างแรงจูงใจ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-"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ส่งเสริมเรื่องคุณ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ธรรมจริยธรรมเพื่อ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สร้างจิตสำนึกที่ดี</a:t>
            </a:r>
            <a:endParaRPr/>
          </a:p>
        </p:txBody>
      </p:sp>
      <p:cxnSp>
        <p:nvCxnSpPr>
          <p:cNvPr id="429" name="Google Shape;429;p29"/>
          <p:cNvCxnSpPr/>
          <p:nvPr/>
        </p:nvCxnSpPr>
        <p:spPr>
          <a:xfrm>
            <a:off x="1486694" y="2109704"/>
            <a:ext cx="0" cy="29581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30" name="Google Shape;430;p29"/>
          <p:cNvCxnSpPr/>
          <p:nvPr/>
        </p:nvCxnSpPr>
        <p:spPr>
          <a:xfrm>
            <a:off x="3934966" y="2109704"/>
            <a:ext cx="0" cy="29581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31" name="Google Shape;431;p29"/>
          <p:cNvCxnSpPr/>
          <p:nvPr/>
        </p:nvCxnSpPr>
        <p:spPr>
          <a:xfrm>
            <a:off x="6316254" y="2109705"/>
            <a:ext cx="0" cy="29581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32" name="Google Shape;432;p29"/>
          <p:cNvCxnSpPr/>
          <p:nvPr/>
        </p:nvCxnSpPr>
        <p:spPr>
          <a:xfrm>
            <a:off x="8111430" y="2157665"/>
            <a:ext cx="0" cy="29581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33" name="Google Shape;433;p29"/>
          <p:cNvCxnSpPr/>
          <p:nvPr/>
        </p:nvCxnSpPr>
        <p:spPr>
          <a:xfrm>
            <a:off x="10562904" y="2253285"/>
            <a:ext cx="0" cy="22104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34" name="Google Shape;434;p29"/>
          <p:cNvCxnSpPr/>
          <p:nvPr/>
        </p:nvCxnSpPr>
        <p:spPr>
          <a:xfrm>
            <a:off x="8348256" y="4617620"/>
            <a:ext cx="0" cy="22104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35" name="Google Shape;435;p29"/>
          <p:cNvCxnSpPr/>
          <p:nvPr/>
        </p:nvCxnSpPr>
        <p:spPr>
          <a:xfrm>
            <a:off x="3974148" y="3859446"/>
            <a:ext cx="0" cy="22104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436" name="Google Shape;436;p29"/>
          <p:cNvCxnSpPr/>
          <p:nvPr/>
        </p:nvCxnSpPr>
        <p:spPr>
          <a:xfrm>
            <a:off x="1513380" y="3748922"/>
            <a:ext cx="0" cy="22104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pic>
        <p:nvPicPr>
          <p:cNvPr id="437" name="Google Shape;43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-241497" y="2129183"/>
            <a:ext cx="2016224" cy="138157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2CCDC"/>
          </a:solidFill>
          <a:ln>
            <a:noFill/>
          </a:ln>
        </p:spPr>
        <p:txBody>
          <a:bodyPr spcFirstLastPara="1" wrap="square" lIns="113450" tIns="56725" rIns="113450" bIns="56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4367014" y="686599"/>
            <a:ext cx="2906263" cy="2047914"/>
          </a:xfrm>
          <a:prstGeom prst="hear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113450" tIns="56725" rIns="113450" bIns="56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51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516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endParaRPr sz="3516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6167214" y="2129493"/>
            <a:ext cx="3826519" cy="2240786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33CC"/>
          </a:solidFill>
          <a:ln>
            <a:noFill/>
          </a:ln>
        </p:spPr>
        <p:txBody>
          <a:bodyPr spcFirstLastPara="1" wrap="square" lIns="113450" tIns="56725" rIns="113450" bIns="56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Risk Management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1198662" y="750588"/>
            <a:ext cx="2116724" cy="1282460"/>
          </a:xfrm>
          <a:prstGeom prst="ellipse">
            <a:avLst/>
          </a:prstGeom>
          <a:solidFill>
            <a:srgbClr val="D99593"/>
          </a:solidFill>
          <a:ln>
            <a:noFill/>
          </a:ln>
        </p:spPr>
        <p:txBody>
          <a:bodyPr spcFirstLastPara="1" wrap="square" lIns="113450" tIns="56725" rIns="113450" bIns="56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5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</a:t>
            </a:r>
            <a:endParaRPr sz="3516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1982400" y="2268328"/>
            <a:ext cx="2850012" cy="17202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38CD5"/>
          </a:solidFill>
          <a:ln>
            <a:noFill/>
          </a:ln>
        </p:spPr>
        <p:txBody>
          <a:bodyPr spcFirstLastPara="1" wrap="square" lIns="113450" tIns="56725" rIns="113450" bIns="56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5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PMQA</a:t>
            </a:r>
            <a:endParaRPr sz="3516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8074676" y="455265"/>
            <a:ext cx="1577920" cy="1368152"/>
          </a:xfrm>
          <a:prstGeom prst="pie">
            <a:avLst>
              <a:gd name="adj1" fmla="val 21539806"/>
              <a:gd name="adj2" fmla="val 1620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58" b="1">
              <a:solidFill>
                <a:srgbClr val="0000C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0000CC"/>
                </a:solidFill>
                <a:latin typeface="Tahoma"/>
                <a:ea typeface="Tahoma"/>
                <a:cs typeface="Tahoma"/>
                <a:sym typeface="Tahoma"/>
              </a:rPr>
              <a:t>HA</a:t>
            </a:r>
            <a:endParaRPr sz="2800" b="1">
              <a:solidFill>
                <a:srgbClr val="0000C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3973229" y="4921587"/>
            <a:ext cx="3289383" cy="186362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PDCA</a:t>
            </a: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4192791" y="3665975"/>
            <a:ext cx="3080486" cy="125561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37CBF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344" b="1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Internal Audit</a:t>
            </a:r>
            <a:endParaRPr sz="2344" b="1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5091" y="4662885"/>
            <a:ext cx="1805936" cy="190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2400" y="4266118"/>
            <a:ext cx="1561583" cy="230640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 rot="10800000" flipH="1">
            <a:off x="9448059" y="1430158"/>
            <a:ext cx="658823" cy="1205779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FF66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9687536" y="1629126"/>
            <a:ext cx="838691" cy="646331"/>
          </a:xfrm>
          <a:prstGeom prst="rect">
            <a:avLst/>
          </a:prstGeom>
          <a:solidFill>
            <a:srgbClr val="FFFF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2P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Safety</a:t>
            </a:r>
            <a:endParaRPr sz="1800" b="1">
              <a:solidFill>
                <a:srgbClr val="FF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12987" y="17926"/>
            <a:ext cx="1107330" cy="112141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/>
          <p:nvPr/>
        </p:nvSpPr>
        <p:spPr>
          <a:xfrm>
            <a:off x="10545644" y="1570356"/>
            <a:ext cx="1526226" cy="92538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นโยบาย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0"/>
          <p:cNvSpPr/>
          <p:nvPr/>
        </p:nvSpPr>
        <p:spPr>
          <a:xfrm>
            <a:off x="-14777" y="0"/>
            <a:ext cx="12205190" cy="14166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1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๔. สารสนเทศและการสื่อสาร (Information and Communications)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1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๓ หลักการ</a:t>
            </a:r>
            <a:endParaRPr sz="41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44" name="Google Shape;444;p30"/>
          <p:cNvSpPr/>
          <p:nvPr/>
        </p:nvSpPr>
        <p:spPr>
          <a:xfrm>
            <a:off x="8364332" y="1566540"/>
            <a:ext cx="3815712" cy="5042677"/>
          </a:xfrm>
          <a:prstGeom prst="rect">
            <a:avLst/>
          </a:prstGeom>
          <a:solidFill>
            <a:srgbClr val="F2DADA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CC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๑๓ - จัดทำจัดหาและใช้สารสนเทศ เพื่อสนับสนุนการปฏิบัติงาน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๑๔ - มีการสื่อสารข้อมูลภายในองค์กร ให้มีการควบคุมภายในอย่างต่อเนื่อง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6699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๑๕ - มีการสื่อสารกับหน่วยงานภายนอก ในประเด็นที่อาจกระทบต่อการควบคุมภายใน</a:t>
            </a:r>
            <a:endParaRPr/>
          </a:p>
        </p:txBody>
      </p:sp>
      <p:sp>
        <p:nvSpPr>
          <p:cNvPr id="445" name="Google Shape;445;p30"/>
          <p:cNvSpPr/>
          <p:nvPr/>
        </p:nvSpPr>
        <p:spPr>
          <a:xfrm>
            <a:off x="162130" y="1518906"/>
            <a:ext cx="6293116" cy="1841800"/>
          </a:xfrm>
          <a:prstGeom prst="rect">
            <a:avLst/>
          </a:prstGeom>
          <a:solidFill>
            <a:srgbClr val="4F6128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FF00"/>
                </a:solidFill>
                <a:latin typeface="Sarabun"/>
                <a:ea typeface="Sarabun"/>
                <a:cs typeface="Sarabun"/>
                <a:sym typeface="Sarabun"/>
              </a:rPr>
              <a:t>หมายถึง </a:t>
            </a: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การจัดให้มีระบบสารสนเทศที่มีประสิทธิภาพ เป็นปัจจุบัน เพื่อช่วยสนับสนุนการติดต่อสื่อสารระหว่าง บุคลากรภายในองค์กร และช่วยให้การปฏิบัติหน้าที่เป็นไปอย่างมีประสิทธิภาพ</a:t>
            </a:r>
            <a:endParaRPr/>
          </a:p>
        </p:txBody>
      </p:sp>
      <p:sp>
        <p:nvSpPr>
          <p:cNvPr id="446" name="Google Shape;446;p30"/>
          <p:cNvSpPr/>
          <p:nvPr/>
        </p:nvSpPr>
        <p:spPr>
          <a:xfrm>
            <a:off x="7695861" y="2718668"/>
            <a:ext cx="702329" cy="85520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117100" tIns="58550" rIns="117100" bIns="5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0"/>
          <p:cNvSpPr/>
          <p:nvPr/>
        </p:nvSpPr>
        <p:spPr>
          <a:xfrm>
            <a:off x="10369" y="3632630"/>
            <a:ext cx="8064896" cy="3171428"/>
          </a:xfrm>
          <a:prstGeom prst="roundRect">
            <a:avLst>
              <a:gd name="adj" fmla="val 16667"/>
            </a:avLst>
          </a:prstGeom>
          <a:solidFill>
            <a:srgbClr val="F2DADA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สารสนเทศเป็นสิ่งจำเป็นสำหรับหน่วยงานของรัฐที่จะช่วยให้มีการดำเนินการตามการควบคุมภายในที่กำหนด เพื่อสนับสนุนให้บรรลุวัตถุประสงค์ของหน่วยงานของรัฐ </a:t>
            </a:r>
            <a:r>
              <a:rPr lang="th-TH" sz="2800" b="1" u="sng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การสื่อสารเกิดขึ้นได้ทั้งจากภายในและภายนอก 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และ</a:t>
            </a: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เป็นช่องทาง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เพื่อให้ทราบถึงสารสนเทศที่สำคัญในการควบคุมการดำเนินงานของหน่วยงานของรัฐ การสื่อสารจะช่วยให้บุคลากรในหน่วยงานมีความเข้าใจถึงความรับผิดชอบ และความสำคัญของการควบคุมภายในที่มีต่อการบรรลุวัตถุประสงค์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1"/>
          <p:cNvSpPr/>
          <p:nvPr/>
        </p:nvSpPr>
        <p:spPr>
          <a:xfrm>
            <a:off x="1" y="2"/>
            <a:ext cx="12190413" cy="7690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1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๕. กิจกรรมการติดตามผล (Monitoring Activities) ๒ หลักการ</a:t>
            </a:r>
            <a:endParaRPr sz="41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53" name="Google Shape;453;p31"/>
          <p:cNvSpPr/>
          <p:nvPr/>
        </p:nvSpPr>
        <p:spPr>
          <a:xfrm>
            <a:off x="8111430" y="1539154"/>
            <a:ext cx="3948243" cy="3442239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๑๖ – ติดตามและประเมินผลการควบคุมภายใน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หลักการที่ ๑๗ – ประเมินผลและสื่อสารข้อบกพร่องของการควบคุมภายในทันเวลาต่อฝ่ายบริหาร เพื่อสั่งการ</a:t>
            </a:r>
            <a:endParaRPr/>
          </a:p>
        </p:txBody>
      </p:sp>
      <p:sp>
        <p:nvSpPr>
          <p:cNvPr id="454" name="Google Shape;454;p31"/>
          <p:cNvSpPr/>
          <p:nvPr/>
        </p:nvSpPr>
        <p:spPr>
          <a:xfrm>
            <a:off x="262558" y="990476"/>
            <a:ext cx="6696012" cy="18418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0066"/>
                </a:solidFill>
                <a:latin typeface="Sarabun"/>
                <a:ea typeface="Sarabun"/>
                <a:cs typeface="Sarabun"/>
                <a:sym typeface="Sarabun"/>
              </a:rPr>
              <a:t>หมายถึง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การตรวจสอบและประเมินความเพียงพอและความเหมาะสมของระบบการควบคุมภายในที่เกี่ยวข้องกับ การปฏิบัติงานในส่วนงานและกิจกรรมต่างๆ ขององค์กร รวมถึงการรายงานต่อฝ่ายบริหารและผู้กำกับดูแล อย่างทันเวลา</a:t>
            </a:r>
            <a:endParaRPr/>
          </a:p>
        </p:txBody>
      </p:sp>
      <p:sp>
        <p:nvSpPr>
          <p:cNvPr id="455" name="Google Shape;455;p31"/>
          <p:cNvSpPr/>
          <p:nvPr/>
        </p:nvSpPr>
        <p:spPr>
          <a:xfrm>
            <a:off x="7289395" y="2967785"/>
            <a:ext cx="702329" cy="85520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117100" tIns="58550" rIns="117100" bIns="5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31"/>
          <p:cNvSpPr/>
          <p:nvPr/>
        </p:nvSpPr>
        <p:spPr>
          <a:xfrm>
            <a:off x="274265" y="2934692"/>
            <a:ext cx="7015130" cy="3384376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กิจกรรมการติดตามผลเป็นการประเมินผลระหว่างการปฏิบัติงาน การประเมินผลเป็นรายครั้ง หรือเป็นการประเมินผลทั้งสองวิธีร่วมกัน เพื่อให้เกิดความมั่นใจว่าได้มีการปฏิบัติตามหลักการในแต่ละองค์ประกอบของการควบคุมภายในทั้ง ๕ องค์ประกอบ กรณีที่ผลการประเมินการควบคุมภายในจะก่อให้เกิดความเสียหายต่อหน่วยงานของรัฐ ให้รายงานต่อฝ่ายบริหาร และผู้กำกับดูแล อย่างทันเวลา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/>
          <p:nvPr/>
        </p:nvSpPr>
        <p:spPr>
          <a:xfrm>
            <a:off x="3502918" y="774452"/>
            <a:ext cx="8639210" cy="1672839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7100" tIns="58550" rIns="117100" bIns="5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FFFF00"/>
                </a:solidFill>
                <a:latin typeface="Sarabun"/>
                <a:ea typeface="Sarabun"/>
                <a:cs typeface="Sarabun"/>
                <a:sym typeface="Sarabun"/>
              </a:rPr>
              <a:t>   </a:t>
            </a:r>
            <a:r>
              <a:rPr lang="th-TH" sz="2800" b="1">
                <a:solidFill>
                  <a:srgbClr val="FFFF00"/>
                </a:solidFill>
                <a:latin typeface="Sarabun"/>
                <a:ea typeface="Sarabun"/>
                <a:cs typeface="Sarabun"/>
                <a:sym typeface="Sarabun"/>
              </a:rPr>
              <a:t>5. กิจกรรมการติดตามผล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FF00"/>
                </a:solidFill>
                <a:latin typeface="Sarabun"/>
                <a:ea typeface="Sarabun"/>
                <a:cs typeface="Sarabun"/>
                <a:sym typeface="Sarabun"/>
              </a:rPr>
              <a:t>             - ระหว่างปฏิบัติงาน/รายครั้ง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FF00"/>
                </a:solidFill>
                <a:latin typeface="Sarabun"/>
                <a:ea typeface="Sarabun"/>
                <a:cs typeface="Sarabun"/>
                <a:sym typeface="Sarabun"/>
              </a:rPr>
              <a:t>           - สื่อสารความเสี่ยงทันเวลา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FFFF00"/>
                </a:solidFill>
                <a:latin typeface="Sarabun"/>
                <a:ea typeface="Sarabun"/>
                <a:cs typeface="Sarabun"/>
                <a:sym typeface="Sarabun"/>
              </a:rPr>
              <a:t>  /</a:t>
            </a:r>
            <a:endParaRPr/>
          </a:p>
        </p:txBody>
      </p:sp>
      <p:sp>
        <p:nvSpPr>
          <p:cNvPr id="462" name="Google Shape;462;p32"/>
          <p:cNvSpPr txBox="1"/>
          <p:nvPr/>
        </p:nvSpPr>
        <p:spPr>
          <a:xfrm>
            <a:off x="3502918" y="6111553"/>
            <a:ext cx="8639210" cy="62685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spcFirstLastPara="1" wrap="square" lIns="117100" tIns="58550" rIns="117100" bIns="585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FF66"/>
                </a:solidFill>
                <a:latin typeface="Sarabun"/>
                <a:ea typeface="Sarabun"/>
                <a:cs typeface="Sarabun"/>
                <a:sym typeface="Sarabun"/>
              </a:rPr>
              <a:t>1. สภาพแวดล้อมการควบคุม</a:t>
            </a:r>
            <a:endParaRPr/>
          </a:p>
        </p:txBody>
      </p:sp>
      <p:graphicFrame>
        <p:nvGraphicFramePr>
          <p:cNvPr id="463" name="Google Shape;463;p32"/>
          <p:cNvGraphicFramePr/>
          <p:nvPr/>
        </p:nvGraphicFramePr>
        <p:xfrm>
          <a:off x="3502918" y="501220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{344425CD-3F37-4A45-9511-3AB3E5605DC4}</a:tableStyleId>
              </a:tblPr>
              <a:tblGrid>
                <a:gridCol w="2880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803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082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800" b="1" u="none" strike="noStrike" cap="non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แรงจูงใจ</a:t>
                      </a:r>
                      <a:endParaRPr/>
                    </a:p>
                  </a:txBody>
                  <a:tcPr marL="121900" marR="121900" marT="56175" marB="56175">
                    <a:solidFill>
                      <a:srgbClr val="B6D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800" b="1" u="none" strike="noStrike" cap="none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หน้าที่ความรับผิดชอบ</a:t>
                      </a:r>
                      <a:endParaRPr/>
                    </a:p>
                  </a:txBody>
                  <a:tcPr marL="121900" marR="121900" marT="56175" marB="56175">
                    <a:solidFill>
                      <a:srgbClr val="B6D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800" b="1" u="none" strike="noStrike" cap="non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ซื่อตรงและจริยธรรม</a:t>
                      </a:r>
                      <a:endParaRPr/>
                    </a:p>
                  </a:txBody>
                  <a:tcPr marL="121900" marR="121900" marT="56175" marB="56175">
                    <a:solidFill>
                      <a:srgbClr val="B6DD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800" b="1" u="none" strike="noStrike" cap="non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ความเป็นอิสระ</a:t>
                      </a:r>
                      <a:endParaRPr/>
                    </a:p>
                  </a:txBody>
                  <a:tcPr marL="121900" marR="121900" marT="56175" marB="56175">
                    <a:solidFill>
                      <a:srgbClr val="B6DD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800" b="1" u="none" strike="noStrike" cap="non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โครงสร้างองค์กร</a:t>
                      </a:r>
                      <a:endParaRPr/>
                    </a:p>
                  </a:txBody>
                  <a:tcPr marL="121900" marR="121900" marT="56175" marB="56175">
                    <a:solidFill>
                      <a:srgbClr val="B6D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64" name="Google Shape;464;p32"/>
          <p:cNvGraphicFramePr/>
          <p:nvPr/>
        </p:nvGraphicFramePr>
        <p:xfrm>
          <a:off x="3502917" y="24758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{F1D93C0F-C1D7-4B80-A68E-8BC20C877ACE}</a:tableStyleId>
              </a:tblPr>
              <a:tblGrid>
                <a:gridCol w="29059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8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4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1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Sarabun"/>
                        <a:buNone/>
                      </a:pPr>
                      <a:r>
                        <a:rPr lang="th-TH" sz="2400" b="1" u="none" strike="noStrike" cap="non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2. การประเมินความเสี่ยง</a:t>
                      </a:r>
                      <a:endParaRPr/>
                    </a:p>
                  </a:txBody>
                  <a:tcPr marL="121900" marR="121900" marT="56175" marB="561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3. กิจกรรมควบคุม</a:t>
                      </a:r>
                      <a:endParaRPr sz="2400" b="1" u="none" strike="noStrike" cap="none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121900" marR="121900" marT="56175" marB="5617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400" b="1" u="none" strike="noStrike" cap="none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4. สารสนเทศและการสื่อสาร</a:t>
                      </a:r>
                      <a:endParaRPr/>
                    </a:p>
                  </a:txBody>
                  <a:tcPr marL="121900" marR="121900" marT="56175" marB="56175">
                    <a:solidFill>
                      <a:srgbClr val="D99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612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ระบุเป้าหมายชัดเจน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ระบุและวิเคราะห์ความเสี่ยง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โอกาสที่จะเกิดการทุจริต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ระบุและประเมินความเปลี่ยนแปลง</a:t>
                      </a:r>
                      <a:endParaRPr sz="22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121900" marR="121900" marT="56175" marB="56175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ลดความเสี่ยง /ยอมรับได้</a:t>
                      </a:r>
                      <a:endParaRPr sz="22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สนับสนุน นำเทคโนโลยี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กำหนดนโยบาย ขั้นตอนการปฏิบัติงาน สู่การปฏิบัติจริง</a:t>
                      </a:r>
                      <a:endParaRPr sz="22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121900" marR="121900" marT="56175" marB="5617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จัดทำ จัดหา ใช้สารสนเทศมีคุณภาพ</a:t>
                      </a:r>
                      <a:endParaRPr/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การสื่อสารภายในองค์กร</a:t>
                      </a:r>
                      <a:endParaRPr/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Noto Sans Symbols"/>
                        <a:buChar char="⮚"/>
                      </a:pPr>
                      <a:r>
                        <a:rPr lang="th-TH" sz="22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การสื่อสารภายนอก/ผลกระทบขั้นตอนการปฏิบัติงาน </a:t>
                      </a:r>
                      <a:endParaRPr sz="22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121900" marR="121900" marT="56175" marB="56175">
                    <a:solidFill>
                      <a:srgbClr val="D995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65" name="Google Shape;4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2"/>
          <p:cNvSpPr/>
          <p:nvPr/>
        </p:nvSpPr>
        <p:spPr>
          <a:xfrm>
            <a:off x="76189" y="1279461"/>
            <a:ext cx="2994681" cy="4832092"/>
          </a:xfrm>
          <a:prstGeom prst="rect">
            <a:avLst/>
          </a:prstGeom>
          <a:solidFill>
            <a:srgbClr val="0000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วัตถุประสงค์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ด้านการดำเนินงาน </a:t>
            </a:r>
            <a:endParaRPr sz="28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(Operations Objectives)</a:t>
            </a:r>
            <a:endParaRPr sz="28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ด้านการรายงาน </a:t>
            </a:r>
            <a:endParaRPr sz="28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(Reporting Objectives)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ด้านการปฏิบัติตามกฎหมาย ระเบียบและข้อบังคับ </a:t>
            </a:r>
            <a:endParaRPr sz="28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(Compliance Objectives)  </a:t>
            </a:r>
            <a:endParaRPr/>
          </a:p>
        </p:txBody>
      </p:sp>
      <p:sp>
        <p:nvSpPr>
          <p:cNvPr id="467" name="Google Shape;467;p32"/>
          <p:cNvSpPr/>
          <p:nvPr/>
        </p:nvSpPr>
        <p:spPr>
          <a:xfrm>
            <a:off x="3076836" y="3366740"/>
            <a:ext cx="498090" cy="57606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2"/>
          <p:cNvSpPr txBox="1">
            <a:spLocks noGrp="1"/>
          </p:cNvSpPr>
          <p:nvPr>
            <p:ph type="title"/>
          </p:nvPr>
        </p:nvSpPr>
        <p:spPr>
          <a:xfrm>
            <a:off x="-1" y="54372"/>
            <a:ext cx="7679383" cy="77445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Sarabun"/>
              <a:buNone/>
            </a:pPr>
            <a:r>
              <a:rPr lang="th-TH" sz="4800" b="1">
                <a:solidFill>
                  <a:srgbClr val="FFFF00"/>
                </a:solidFill>
                <a:latin typeface="Sarabun"/>
                <a:ea typeface="Sarabun"/>
                <a:cs typeface="Sarabun"/>
                <a:sym typeface="Sarabun"/>
              </a:rPr>
              <a:t>สรุปองค์ประกอบของการควบคุมภายใน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3"/>
          <p:cNvSpPr/>
          <p:nvPr/>
        </p:nvSpPr>
        <p:spPr>
          <a:xfrm>
            <a:off x="-21601" y="42740"/>
            <a:ext cx="12190413" cy="911031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3"/>
          <p:cNvSpPr txBox="1"/>
          <p:nvPr/>
        </p:nvSpPr>
        <p:spPr>
          <a:xfrm>
            <a:off x="20399" y="75396"/>
            <a:ext cx="80740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   ประโยชน์ของการควบคุมภายใน</a:t>
            </a:r>
            <a:endParaRPr/>
          </a:p>
        </p:txBody>
      </p:sp>
      <p:sp>
        <p:nvSpPr>
          <p:cNvPr id="475" name="Google Shape;475;p33"/>
          <p:cNvSpPr/>
          <p:nvPr/>
        </p:nvSpPr>
        <p:spPr>
          <a:xfrm>
            <a:off x="2691331" y="1147680"/>
            <a:ext cx="8471050" cy="1133991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3"/>
          <p:cNvSpPr/>
          <p:nvPr/>
        </p:nvSpPr>
        <p:spPr>
          <a:xfrm>
            <a:off x="1158945" y="1134492"/>
            <a:ext cx="1287719" cy="1044981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77" name="Google Shape;477;p33"/>
          <p:cNvSpPr/>
          <p:nvPr/>
        </p:nvSpPr>
        <p:spPr>
          <a:xfrm>
            <a:off x="2689187" y="2371775"/>
            <a:ext cx="8471050" cy="1033991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3"/>
          <p:cNvSpPr/>
          <p:nvPr/>
        </p:nvSpPr>
        <p:spPr>
          <a:xfrm>
            <a:off x="1145113" y="2345403"/>
            <a:ext cx="1287719" cy="1060364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79" name="Google Shape;479;p33"/>
          <p:cNvSpPr/>
          <p:nvPr/>
        </p:nvSpPr>
        <p:spPr>
          <a:xfrm>
            <a:off x="2689185" y="3611253"/>
            <a:ext cx="8471050" cy="979623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3"/>
          <p:cNvSpPr/>
          <p:nvPr/>
        </p:nvSpPr>
        <p:spPr>
          <a:xfrm>
            <a:off x="1131043" y="3584880"/>
            <a:ext cx="1287719" cy="882285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3"/>
          <p:cNvSpPr/>
          <p:nvPr/>
        </p:nvSpPr>
        <p:spPr>
          <a:xfrm>
            <a:off x="2603340" y="4714798"/>
            <a:ext cx="8471050" cy="1133991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3"/>
          <p:cNvSpPr/>
          <p:nvPr/>
        </p:nvSpPr>
        <p:spPr>
          <a:xfrm>
            <a:off x="1145113" y="4638518"/>
            <a:ext cx="1236303" cy="1024431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3"/>
          <p:cNvSpPr txBox="1"/>
          <p:nvPr/>
        </p:nvSpPr>
        <p:spPr>
          <a:xfrm>
            <a:off x="3039016" y="1202618"/>
            <a:ext cx="7906599" cy="97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การปฏิบัติงานเป็นไปอย่างมีระบบ 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การดำเนินงานเป็นไปตามมาตรฐาน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ถูกต้องครบถ้วนตามกฎหมาย ระเบียบ ข้อบังคับที่กำหนด 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โปร่งใส ตรวจสอบ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ได้</a:t>
            </a:r>
            <a:endParaRPr/>
          </a:p>
        </p:txBody>
      </p:sp>
      <p:sp>
        <p:nvSpPr>
          <p:cNvPr id="484" name="Google Shape;484;p33"/>
          <p:cNvSpPr txBox="1"/>
          <p:nvPr/>
        </p:nvSpPr>
        <p:spPr>
          <a:xfrm>
            <a:off x="3051893" y="2428911"/>
            <a:ext cx="7777826" cy="97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การบริหารและการใช้ทรัพยากร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เป็นไปอย่างมี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ประสิทธิภาพ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ประหยัด และคุ้มค่า 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โดยนำองค์ความรู้จากบุคลากรมาใช้ให้เกิดประโยชน์ต่อองค์กร</a:t>
            </a:r>
            <a:endParaRPr/>
          </a:p>
        </p:txBody>
      </p:sp>
      <p:sp>
        <p:nvSpPr>
          <p:cNvPr id="485" name="Google Shape;485;p33"/>
          <p:cNvSpPr txBox="1"/>
          <p:nvPr/>
        </p:nvSpPr>
        <p:spPr>
          <a:xfrm>
            <a:off x="3064770" y="3654772"/>
            <a:ext cx="773919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มี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ข้อมูลและรายงานทางการเงินที่ถูกต้อง ครบถ้วนและเชื่อถือ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ได้สามารถนำไปใช้ในการตัดสินใจ</a:t>
            </a:r>
            <a:endParaRPr sz="2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86" name="Google Shape;486;p33"/>
          <p:cNvSpPr txBox="1"/>
          <p:nvPr/>
        </p:nvSpPr>
        <p:spPr>
          <a:xfrm>
            <a:off x="2924406" y="4804738"/>
            <a:ext cx="795166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การ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ดำเนินงานขององค์กรบรรลุวัตถุประสงค์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ที่กำหนดไว้ 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อย่างมีประสิทธิภาพ ประสิทธิผล</a:t>
            </a:r>
            <a:endParaRPr sz="2800">
              <a:solidFill>
                <a:srgbClr val="FF3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3"/>
          <p:cNvSpPr txBox="1"/>
          <p:nvPr/>
        </p:nvSpPr>
        <p:spPr>
          <a:xfrm>
            <a:off x="1583894" y="1242176"/>
            <a:ext cx="682491" cy="78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/>
          </a:p>
        </p:txBody>
      </p:sp>
      <p:sp>
        <p:nvSpPr>
          <p:cNvPr id="488" name="Google Shape;488;p33"/>
          <p:cNvSpPr txBox="1"/>
          <p:nvPr/>
        </p:nvSpPr>
        <p:spPr>
          <a:xfrm>
            <a:off x="1582937" y="2439899"/>
            <a:ext cx="682491" cy="78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2</a:t>
            </a:r>
            <a:endParaRPr/>
          </a:p>
        </p:txBody>
      </p:sp>
      <p:sp>
        <p:nvSpPr>
          <p:cNvPr id="489" name="Google Shape;489;p33"/>
          <p:cNvSpPr txBox="1"/>
          <p:nvPr/>
        </p:nvSpPr>
        <p:spPr>
          <a:xfrm>
            <a:off x="1524283" y="3611253"/>
            <a:ext cx="682491" cy="78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3</a:t>
            </a:r>
            <a:endParaRPr/>
          </a:p>
        </p:txBody>
      </p:sp>
      <p:sp>
        <p:nvSpPr>
          <p:cNvPr id="490" name="Google Shape;490;p33"/>
          <p:cNvSpPr txBox="1"/>
          <p:nvPr/>
        </p:nvSpPr>
        <p:spPr>
          <a:xfrm>
            <a:off x="1505769" y="4704043"/>
            <a:ext cx="682491" cy="78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4</a:t>
            </a:r>
            <a:endParaRPr/>
          </a:p>
        </p:txBody>
      </p:sp>
      <p:sp>
        <p:nvSpPr>
          <p:cNvPr id="491" name="Google Shape;491;p33"/>
          <p:cNvSpPr/>
          <p:nvPr/>
        </p:nvSpPr>
        <p:spPr>
          <a:xfrm>
            <a:off x="2664716" y="5905157"/>
            <a:ext cx="8471050" cy="998059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1093698" y="5878785"/>
            <a:ext cx="1352966" cy="1024431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3"/>
          <p:cNvSpPr txBox="1"/>
          <p:nvPr/>
        </p:nvSpPr>
        <p:spPr>
          <a:xfrm>
            <a:off x="2981067" y="6105566"/>
            <a:ext cx="80224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rabun"/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เป็น</a:t>
            </a:r>
            <a:r>
              <a:rPr lang="th-TH" sz="2800" b="1">
                <a:solidFill>
                  <a:srgbClr val="FF3300"/>
                </a:solidFill>
                <a:latin typeface="Sarabun"/>
                <a:ea typeface="Sarabun"/>
                <a:cs typeface="Sarabun"/>
                <a:sym typeface="Sarabun"/>
              </a:rPr>
              <a:t>เครื่องมือช่วยผู้บริหาร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ในการกำกับดูแลการปฏิบัติงานได้อย่างดียิ่ง</a:t>
            </a:r>
            <a:endParaRPr sz="2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94" name="Google Shape;494;p33"/>
          <p:cNvSpPr txBox="1"/>
          <p:nvPr/>
        </p:nvSpPr>
        <p:spPr>
          <a:xfrm>
            <a:off x="1505770" y="5973283"/>
            <a:ext cx="682491" cy="787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๕</a:t>
            </a:r>
            <a:endParaRPr/>
          </a:p>
        </p:txBody>
      </p:sp>
      <p:pic>
        <p:nvPicPr>
          <p:cNvPr id="495" name="Google Shape;49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4390" y="42740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4"/>
          <p:cNvSpPr txBox="1">
            <a:spLocks noGrp="1"/>
          </p:cNvSpPr>
          <p:nvPr>
            <p:ph type="body" idx="4294967295"/>
          </p:nvPr>
        </p:nvSpPr>
        <p:spPr>
          <a:xfrm>
            <a:off x="622598" y="1566540"/>
            <a:ext cx="10595834" cy="4752528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392063" lvl="0" indent="-39206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•"/>
            </a:pPr>
            <a:r>
              <a:rPr lang="th-TH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การละเว้น หรือไม่ปฏิบัติตามระบบการควบคุมภายในที่กำหนด (Breakdown)</a:t>
            </a:r>
            <a:endParaRPr/>
          </a:p>
          <a:p>
            <a:pPr marL="392063" lvl="0" indent="-392063" algn="l" rtl="0">
              <a:spcBef>
                <a:spcPts val="740"/>
              </a:spcBef>
              <a:spcAft>
                <a:spcPts val="0"/>
              </a:spcAft>
              <a:buClr>
                <a:schemeClr val="lt1"/>
              </a:buClr>
              <a:buSzPts val="3700"/>
              <a:buChar char="•"/>
            </a:pPr>
            <a:r>
              <a:rPr lang="th-TH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มีเหตุการณ์ที่ไม่คาดว่าจะเกิดขึ้น (Abnormal Course)</a:t>
            </a:r>
            <a:endParaRPr/>
          </a:p>
          <a:p>
            <a:pPr marL="392063" lvl="0" indent="-392063" algn="l" rtl="0">
              <a:spcBef>
                <a:spcPts val="740"/>
              </a:spcBef>
              <a:spcAft>
                <a:spcPts val="0"/>
              </a:spcAft>
              <a:buClr>
                <a:schemeClr val="lt1"/>
              </a:buClr>
              <a:buSzPts val="3700"/>
              <a:buChar char="•"/>
            </a:pPr>
            <a:r>
              <a:rPr lang="th-TH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การร่วมมือกันกระทำการทุจริต (Collusion)</a:t>
            </a:r>
            <a:endParaRPr/>
          </a:p>
          <a:p>
            <a:pPr marL="392063" lvl="0" indent="-392063" algn="l" rtl="0">
              <a:spcBef>
                <a:spcPts val="740"/>
              </a:spcBef>
              <a:spcAft>
                <a:spcPts val="0"/>
              </a:spcAft>
              <a:buClr>
                <a:schemeClr val="lt1"/>
              </a:buClr>
              <a:buSzPts val="3700"/>
              <a:buChar char="•"/>
            </a:pPr>
            <a:r>
              <a:rPr lang="th-TH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การก้าวก่ายหน้าที่ของคณะกรรมการดำเนินการ (Management Override)</a:t>
            </a:r>
            <a:endParaRPr/>
          </a:p>
          <a:p>
            <a:pPr marL="392063" lvl="0" indent="-392063" algn="l" rtl="0">
              <a:spcBef>
                <a:spcPts val="740"/>
              </a:spcBef>
              <a:spcAft>
                <a:spcPts val="0"/>
              </a:spcAft>
              <a:buClr>
                <a:schemeClr val="lt1"/>
              </a:buClr>
              <a:buSzPts val="3700"/>
              <a:buChar char="•"/>
            </a:pPr>
            <a:r>
              <a:rPr lang="th-TH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ขาดการสื่อสารภายในองค์กร (Communication)</a:t>
            </a:r>
            <a:endParaRPr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392063" lvl="0" indent="-392063" algn="l" rtl="0">
              <a:spcBef>
                <a:spcPts val="740"/>
              </a:spcBef>
              <a:spcAft>
                <a:spcPts val="0"/>
              </a:spcAft>
              <a:buClr>
                <a:schemeClr val="lt1"/>
              </a:buClr>
              <a:buSzPts val="3700"/>
              <a:buChar char="•"/>
            </a:pPr>
            <a:r>
              <a:rPr lang="th-TH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ต้นทุนสูง      คุ้มค่ากับประโยชน์ที่จะได้รับ (Cost – Effective)</a:t>
            </a:r>
            <a:endParaRPr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01" name="Google Shape;501;p34"/>
          <p:cNvSpPr txBox="1"/>
          <p:nvPr/>
        </p:nvSpPr>
        <p:spPr>
          <a:xfrm>
            <a:off x="-23278" y="69094"/>
            <a:ext cx="5702024" cy="777366"/>
          </a:xfrm>
          <a:prstGeom prst="rect">
            <a:avLst/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ข้อจำกัดของการควบคุมภายใน</a:t>
            </a:r>
            <a:endParaRPr sz="40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02" name="Google Shape;50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5765" y="126381"/>
            <a:ext cx="947765" cy="790797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4"/>
          <p:cNvSpPr/>
          <p:nvPr/>
        </p:nvSpPr>
        <p:spPr>
          <a:xfrm>
            <a:off x="2206774" y="5094932"/>
            <a:ext cx="451140" cy="5040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5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433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433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9" name="Google Shape;509;p35"/>
          <p:cNvSpPr txBox="1"/>
          <p:nvPr/>
        </p:nvSpPr>
        <p:spPr>
          <a:xfrm>
            <a:off x="8279677" y="6397378"/>
            <a:ext cx="1950420" cy="46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024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35</a:t>
            </a:fld>
            <a:endParaRPr sz="1024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0" name="Google Shape;510;p35"/>
          <p:cNvSpPr/>
          <p:nvPr/>
        </p:nvSpPr>
        <p:spPr>
          <a:xfrm>
            <a:off x="2365028" y="2559927"/>
            <a:ext cx="7679779" cy="106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143" b="1" u="none">
                <a:solidFill>
                  <a:schemeClr val="dk1"/>
                </a:solidFill>
                <a:latin typeface="Angsana New"/>
                <a:ea typeface="Angsana New"/>
                <a:cs typeface="Angsana New"/>
                <a:sym typeface="Angsana New"/>
              </a:rPr>
              <a:t>ประเมินกระบวนการปฏิบัติงาน</a:t>
            </a:r>
            <a:endParaRPr/>
          </a:p>
        </p:txBody>
      </p:sp>
      <p:pic>
        <p:nvPicPr>
          <p:cNvPr id="511" name="Google Shape;511;p35" descr="pe02484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1814" y="3803319"/>
            <a:ext cx="2207225" cy="182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 txBox="1">
            <a:spLocks noGrp="1"/>
          </p:cNvSpPr>
          <p:nvPr>
            <p:ph type="title"/>
          </p:nvPr>
        </p:nvSpPr>
        <p:spPr>
          <a:xfrm>
            <a:off x="2205744" y="321256"/>
            <a:ext cx="6163328" cy="46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8"/>
              <a:buFont typeface="Calibri"/>
              <a:buNone/>
            </a:pPr>
            <a:r>
              <a:rPr lang="th-TH" sz="2048" b="1">
                <a:latin typeface="Tahoma"/>
                <a:ea typeface="Tahoma"/>
                <a:cs typeface="Tahoma"/>
                <a:sym typeface="Tahoma"/>
              </a:rPr>
              <a:t>ตัวอย่างแบบฟอร์มการออกแบบกระบวนงาน</a:t>
            </a:r>
            <a:endParaRPr/>
          </a:p>
        </p:txBody>
      </p:sp>
      <p:sp>
        <p:nvSpPr>
          <p:cNvPr id="518" name="Google Shape;518;p36"/>
          <p:cNvSpPr txBox="1"/>
          <p:nvPr/>
        </p:nvSpPr>
        <p:spPr>
          <a:xfrm>
            <a:off x="2205744" y="738219"/>
            <a:ext cx="6709445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37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ชื่อกระบวนการ..........................................................................</a:t>
            </a:r>
            <a:br>
              <a:rPr lang="th-TH" sz="1637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th-TH" sz="1637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วัตถุประสงค์  เพื่อ.......................................................................</a:t>
            </a:r>
            <a:endParaRPr/>
          </a:p>
        </p:txBody>
      </p:sp>
      <p:graphicFrame>
        <p:nvGraphicFramePr>
          <p:cNvPr id="519" name="Google Shape;519;p36"/>
          <p:cNvGraphicFramePr/>
          <p:nvPr/>
        </p:nvGraphicFramePr>
        <p:xfrm>
          <a:off x="1729479" y="16689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{1CB5EC49-38E9-40BC-9B6C-37CD34107907}</a:tableStyleId>
              </a:tblPr>
              <a:tblGrid>
                <a:gridCol w="745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3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4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9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2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ahoma"/>
                        <a:buNone/>
                      </a:pPr>
                      <a:r>
                        <a:rPr lang="th-TH" sz="1200" b="1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ผู้รับผิดชอบ</a:t>
                      </a:r>
                      <a:endParaRPr/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ahoma"/>
                        <a:buNone/>
                      </a:pPr>
                      <a:r>
                        <a:rPr lang="th-TH" sz="1200" b="1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ขั้นตอนการปฏิบัติงาน</a:t>
                      </a:r>
                      <a:endParaRPr/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ahoma"/>
                        <a:buNone/>
                      </a:pPr>
                      <a:r>
                        <a:rPr lang="th-TH" sz="1200" b="1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จุดควบคุมความเสี่ยง</a:t>
                      </a:r>
                      <a:endParaRPr/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ahoma"/>
                        <a:buNone/>
                      </a:pPr>
                      <a:r>
                        <a:rPr lang="th-TH" sz="1200" b="1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ระยะเวลา</a:t>
                      </a:r>
                      <a:endParaRPr/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900"/>
                        <a:buFont typeface="Calibri"/>
                        <a:buNone/>
                      </a:pPr>
                      <a:endParaRPr sz="29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4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900"/>
                        <a:buFont typeface="Calibri"/>
                        <a:buNone/>
                      </a:pPr>
                      <a:endParaRPr sz="29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900"/>
                        <a:buFont typeface="Calibri"/>
                        <a:buNone/>
                      </a:pPr>
                      <a:endParaRPr sz="29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4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900"/>
                        <a:buFont typeface="Calibri"/>
                        <a:buNone/>
                      </a:pPr>
                      <a:endParaRPr sz="29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900"/>
                        <a:buFont typeface="Calibri"/>
                        <a:buNone/>
                      </a:pPr>
                      <a:endParaRPr sz="29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4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900"/>
                        <a:buFont typeface="Calibri"/>
                        <a:buNone/>
                      </a:pPr>
                      <a:endParaRPr sz="29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900"/>
                        <a:buFont typeface="Calibri"/>
                        <a:buNone/>
                      </a:pPr>
                      <a:endParaRPr sz="29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3625" marR="93625" marT="46800" marB="468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20" name="Google Shape;520;p36"/>
          <p:cNvSpPr/>
          <p:nvPr/>
        </p:nvSpPr>
        <p:spPr>
          <a:xfrm>
            <a:off x="3514150" y="2429899"/>
            <a:ext cx="664769" cy="295814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1" name="Google Shape;521;p36"/>
          <p:cNvCxnSpPr/>
          <p:nvPr/>
        </p:nvCxnSpPr>
        <p:spPr>
          <a:xfrm>
            <a:off x="3844097" y="2724087"/>
            <a:ext cx="1625" cy="18691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2" name="Google Shape;522;p36"/>
          <p:cNvSpPr/>
          <p:nvPr/>
        </p:nvSpPr>
        <p:spPr>
          <a:xfrm>
            <a:off x="3514150" y="2907752"/>
            <a:ext cx="663143" cy="442095"/>
          </a:xfrm>
          <a:prstGeom prst="flowChartDecision">
            <a:avLst/>
          </a:prstGeom>
          <a:solidFill>
            <a:srgbClr val="FFCC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3" name="Google Shape;523;p36"/>
          <p:cNvCxnSpPr/>
          <p:nvPr/>
        </p:nvCxnSpPr>
        <p:spPr>
          <a:xfrm>
            <a:off x="3844097" y="3336845"/>
            <a:ext cx="1625" cy="19016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4" name="Google Shape;524;p36"/>
          <p:cNvSpPr/>
          <p:nvPr/>
        </p:nvSpPr>
        <p:spPr>
          <a:xfrm>
            <a:off x="3588916" y="3531886"/>
            <a:ext cx="515236" cy="295814"/>
          </a:xfrm>
          <a:prstGeom prst="flowChartProcess">
            <a:avLst/>
          </a:prstGeom>
          <a:solidFill>
            <a:srgbClr val="CCFF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5" name="Google Shape;525;p36"/>
          <p:cNvCxnSpPr/>
          <p:nvPr/>
        </p:nvCxnSpPr>
        <p:spPr>
          <a:xfrm>
            <a:off x="3857100" y="3852080"/>
            <a:ext cx="1625" cy="2373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6" name="Google Shape;526;p36"/>
          <p:cNvSpPr/>
          <p:nvPr/>
        </p:nvSpPr>
        <p:spPr>
          <a:xfrm>
            <a:off x="3588916" y="4073128"/>
            <a:ext cx="515236" cy="295814"/>
          </a:xfrm>
          <a:prstGeom prst="flowChartProcess">
            <a:avLst/>
          </a:prstGeom>
          <a:solidFill>
            <a:srgbClr val="CCFF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7" name="Google Shape;527;p36"/>
          <p:cNvCxnSpPr/>
          <p:nvPr/>
        </p:nvCxnSpPr>
        <p:spPr>
          <a:xfrm>
            <a:off x="3857100" y="4380319"/>
            <a:ext cx="1625" cy="22592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8" name="Google Shape;528;p36"/>
          <p:cNvSpPr/>
          <p:nvPr/>
        </p:nvSpPr>
        <p:spPr>
          <a:xfrm>
            <a:off x="3588916" y="4601367"/>
            <a:ext cx="515236" cy="295814"/>
          </a:xfrm>
          <a:prstGeom prst="flowChartProcess">
            <a:avLst/>
          </a:prstGeom>
          <a:solidFill>
            <a:srgbClr val="CCFF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9" name="Google Shape;529;p36"/>
          <p:cNvCxnSpPr/>
          <p:nvPr/>
        </p:nvCxnSpPr>
        <p:spPr>
          <a:xfrm rot="10800000">
            <a:off x="3146821" y="3140176"/>
            <a:ext cx="34132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36"/>
          <p:cNvCxnSpPr/>
          <p:nvPr/>
        </p:nvCxnSpPr>
        <p:spPr>
          <a:xfrm>
            <a:off x="3150072" y="2590808"/>
            <a:ext cx="1626" cy="54124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36"/>
          <p:cNvCxnSpPr/>
          <p:nvPr/>
        </p:nvCxnSpPr>
        <p:spPr>
          <a:xfrm>
            <a:off x="3146821" y="2590808"/>
            <a:ext cx="36732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2" name="Google Shape;532;p36"/>
          <p:cNvCxnSpPr/>
          <p:nvPr/>
        </p:nvCxnSpPr>
        <p:spPr>
          <a:xfrm>
            <a:off x="3844097" y="4900431"/>
            <a:ext cx="0" cy="1739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3" name="Google Shape;533;p36"/>
          <p:cNvSpPr/>
          <p:nvPr/>
        </p:nvSpPr>
        <p:spPr>
          <a:xfrm>
            <a:off x="3514150" y="5067842"/>
            <a:ext cx="663143" cy="442095"/>
          </a:xfrm>
          <a:prstGeom prst="flowChartDecision">
            <a:avLst/>
          </a:prstGeom>
          <a:solidFill>
            <a:srgbClr val="FFCC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4" name="Google Shape;534;p36"/>
          <p:cNvCxnSpPr/>
          <p:nvPr/>
        </p:nvCxnSpPr>
        <p:spPr>
          <a:xfrm rot="10800000">
            <a:off x="3146821" y="5288889"/>
            <a:ext cx="36732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5" name="Google Shape;535;p36"/>
          <p:cNvCxnSpPr/>
          <p:nvPr/>
        </p:nvCxnSpPr>
        <p:spPr>
          <a:xfrm>
            <a:off x="3848972" y="5500185"/>
            <a:ext cx="1626" cy="21129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6" name="Google Shape;536;p36"/>
          <p:cNvSpPr/>
          <p:nvPr/>
        </p:nvSpPr>
        <p:spPr>
          <a:xfrm>
            <a:off x="3514150" y="5721233"/>
            <a:ext cx="664769" cy="295814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36"/>
          <p:cNvSpPr/>
          <p:nvPr/>
        </p:nvSpPr>
        <p:spPr>
          <a:xfrm>
            <a:off x="2629960" y="5131231"/>
            <a:ext cx="515236" cy="295814"/>
          </a:xfrm>
          <a:prstGeom prst="flowChartProcess">
            <a:avLst/>
          </a:prstGeom>
          <a:solidFill>
            <a:srgbClr val="CCFF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6"/>
          <p:cNvSpPr txBox="1"/>
          <p:nvPr/>
        </p:nvSpPr>
        <p:spPr>
          <a:xfrm>
            <a:off x="3861975" y="5441672"/>
            <a:ext cx="397505" cy="25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Yes</a:t>
            </a:r>
            <a:endParaRPr sz="1024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9" name="Google Shape;539;p36"/>
          <p:cNvSpPr txBox="1"/>
          <p:nvPr/>
        </p:nvSpPr>
        <p:spPr>
          <a:xfrm>
            <a:off x="3853849" y="3193813"/>
            <a:ext cx="397505" cy="25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Yes</a:t>
            </a:r>
            <a:endParaRPr sz="1024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0" name="Google Shape;540;p36"/>
          <p:cNvSpPr txBox="1"/>
          <p:nvPr/>
        </p:nvSpPr>
        <p:spPr>
          <a:xfrm>
            <a:off x="3172827" y="5032084"/>
            <a:ext cx="442095" cy="25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</a:t>
            </a:r>
            <a:endParaRPr sz="1024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1" name="Google Shape;541;p36"/>
          <p:cNvSpPr txBox="1"/>
          <p:nvPr/>
        </p:nvSpPr>
        <p:spPr>
          <a:xfrm>
            <a:off x="3163075" y="2917504"/>
            <a:ext cx="442095" cy="25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</a:t>
            </a:r>
            <a:endParaRPr sz="1024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2" name="Google Shape;542;p36"/>
          <p:cNvSpPr/>
          <p:nvPr/>
        </p:nvSpPr>
        <p:spPr>
          <a:xfrm>
            <a:off x="1701886" y="6494932"/>
            <a:ext cx="516861" cy="221048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6"/>
          <p:cNvSpPr/>
          <p:nvPr/>
        </p:nvSpPr>
        <p:spPr>
          <a:xfrm>
            <a:off x="5341044" y="6420166"/>
            <a:ext cx="515236" cy="329946"/>
          </a:xfrm>
          <a:prstGeom prst="flowChartDecision">
            <a:avLst/>
          </a:prstGeom>
          <a:solidFill>
            <a:srgbClr val="FFCC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6"/>
          <p:cNvSpPr/>
          <p:nvPr/>
        </p:nvSpPr>
        <p:spPr>
          <a:xfrm>
            <a:off x="3714069" y="6494932"/>
            <a:ext cx="442095" cy="221048"/>
          </a:xfrm>
          <a:prstGeom prst="flowChartProcess">
            <a:avLst/>
          </a:prstGeom>
          <a:solidFill>
            <a:srgbClr val="CCFF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36"/>
          <p:cNvSpPr/>
          <p:nvPr/>
        </p:nvSpPr>
        <p:spPr>
          <a:xfrm>
            <a:off x="8468218" y="6446173"/>
            <a:ext cx="295814" cy="294188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6"/>
          <p:cNvSpPr txBox="1"/>
          <p:nvPr/>
        </p:nvSpPr>
        <p:spPr>
          <a:xfrm>
            <a:off x="2205744" y="6494933"/>
            <a:ext cx="1401052" cy="31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จุดเริ่มต้น และ </a:t>
            </a:r>
            <a:endParaRPr/>
          </a:p>
          <a:p>
            <a:pPr marL="0" marR="0" lvl="0" indent="0" algn="l" rtl="0">
              <a:lnSpc>
                <a:spcPct val="40000"/>
              </a:lnSpc>
              <a:spcBef>
                <a:spcPts val="512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สิ้นสุดของกระบวนการ</a:t>
            </a:r>
            <a:endParaRPr/>
          </a:p>
        </p:txBody>
      </p:sp>
      <p:sp>
        <p:nvSpPr>
          <p:cNvPr id="547" name="Google Shape;547;p36"/>
          <p:cNvSpPr txBox="1"/>
          <p:nvPr/>
        </p:nvSpPr>
        <p:spPr>
          <a:xfrm>
            <a:off x="5843278" y="6426668"/>
            <a:ext cx="885815" cy="255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การตัดสินใจ</a:t>
            </a:r>
            <a:endParaRPr/>
          </a:p>
        </p:txBody>
      </p:sp>
      <p:sp>
        <p:nvSpPr>
          <p:cNvPr id="548" name="Google Shape;548;p36"/>
          <p:cNvSpPr txBox="1"/>
          <p:nvPr/>
        </p:nvSpPr>
        <p:spPr>
          <a:xfrm>
            <a:off x="4261811" y="6478666"/>
            <a:ext cx="1105238" cy="31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กิจกรรมและ</a:t>
            </a:r>
            <a:endParaRPr/>
          </a:p>
          <a:p>
            <a:pPr marL="0" marR="0" lvl="0" indent="0" algn="l" rtl="0">
              <a:lnSpc>
                <a:spcPct val="40000"/>
              </a:lnSpc>
              <a:spcBef>
                <a:spcPts val="512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การปฏิบัติงาน</a:t>
            </a:r>
            <a:endParaRPr/>
          </a:p>
        </p:txBody>
      </p:sp>
      <p:sp>
        <p:nvSpPr>
          <p:cNvPr id="549" name="Google Shape;549;p36"/>
          <p:cNvSpPr txBox="1"/>
          <p:nvPr/>
        </p:nvSpPr>
        <p:spPr>
          <a:xfrm>
            <a:off x="7452373" y="6455911"/>
            <a:ext cx="1105238" cy="4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ทิศทาง/</a:t>
            </a:r>
            <a:endParaRPr/>
          </a:p>
          <a:p>
            <a:pPr marL="0" marR="0" lvl="0" indent="0" algn="l" rtl="0">
              <a:lnSpc>
                <a:spcPct val="30000"/>
              </a:lnSpc>
              <a:spcBef>
                <a:spcPts val="512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การเคลื่อนไหว</a:t>
            </a:r>
            <a:endParaRPr/>
          </a:p>
          <a:p>
            <a:pPr marL="0" marR="0" lvl="0" indent="0" algn="l" rtl="0">
              <a:lnSpc>
                <a:spcPct val="30000"/>
              </a:lnSpc>
              <a:spcBef>
                <a:spcPts val="512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ของงาน</a:t>
            </a:r>
            <a:endParaRPr/>
          </a:p>
        </p:txBody>
      </p:sp>
      <p:sp>
        <p:nvSpPr>
          <p:cNvPr id="550" name="Google Shape;550;p36"/>
          <p:cNvSpPr txBox="1"/>
          <p:nvPr/>
        </p:nvSpPr>
        <p:spPr>
          <a:xfrm>
            <a:off x="8728291" y="6363266"/>
            <a:ext cx="1878905" cy="505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24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จุดเชื่อมต่อระหว่างขั้นตอน </a:t>
            </a:r>
            <a:endParaRPr/>
          </a:p>
          <a:p>
            <a:pPr marL="0" marR="0" lvl="0" indent="0" algn="l" rtl="0">
              <a:lnSpc>
                <a:spcPct val="50000"/>
              </a:lnSpc>
              <a:spcBef>
                <a:spcPts val="512"/>
              </a:spcBef>
              <a:spcAft>
                <a:spcPts val="0"/>
              </a:spcAft>
              <a:buNone/>
            </a:pPr>
            <a:r>
              <a:rPr lang="th-TH" sz="1024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(เช่น กรณีการเขียนกระบวนการ</a:t>
            </a:r>
            <a:endParaRPr/>
          </a:p>
          <a:p>
            <a:pPr marL="0" marR="0" lvl="0" indent="0" algn="l" rtl="0">
              <a:lnSpc>
                <a:spcPct val="50000"/>
              </a:lnSpc>
              <a:spcBef>
                <a:spcPts val="512"/>
              </a:spcBef>
              <a:spcAft>
                <a:spcPts val="0"/>
              </a:spcAft>
              <a:buNone/>
            </a:pPr>
            <a:r>
              <a:rPr lang="th-TH" sz="1024" i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ไม่สามารถจบได้ภายใน 1 หน้า)</a:t>
            </a:r>
            <a:endParaRPr/>
          </a:p>
        </p:txBody>
      </p:sp>
      <p:grpSp>
        <p:nvGrpSpPr>
          <p:cNvPr id="551" name="Google Shape;551;p36"/>
          <p:cNvGrpSpPr/>
          <p:nvPr/>
        </p:nvGrpSpPr>
        <p:grpSpPr>
          <a:xfrm>
            <a:off x="6841242" y="6395786"/>
            <a:ext cx="472976" cy="442095"/>
            <a:chOff x="3371" y="3959"/>
            <a:chExt cx="291" cy="272"/>
          </a:xfrm>
        </p:grpSpPr>
        <p:cxnSp>
          <p:nvCxnSpPr>
            <p:cNvPr id="552" name="Google Shape;552;p36"/>
            <p:cNvCxnSpPr/>
            <p:nvPr/>
          </p:nvCxnSpPr>
          <p:spPr>
            <a:xfrm>
              <a:off x="3552" y="4094"/>
              <a:ext cx="11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3" name="Google Shape;553;p36"/>
            <p:cNvCxnSpPr/>
            <p:nvPr/>
          </p:nvCxnSpPr>
          <p:spPr>
            <a:xfrm>
              <a:off x="3515" y="4140"/>
              <a:ext cx="0" cy="9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4" name="Google Shape;554;p36"/>
            <p:cNvCxnSpPr/>
            <p:nvPr/>
          </p:nvCxnSpPr>
          <p:spPr>
            <a:xfrm rot="10800000">
              <a:off x="3515" y="3959"/>
              <a:ext cx="0" cy="9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5" name="Google Shape;555;p36"/>
            <p:cNvCxnSpPr/>
            <p:nvPr/>
          </p:nvCxnSpPr>
          <p:spPr>
            <a:xfrm rot="10800000">
              <a:off x="3371" y="4087"/>
              <a:ext cx="9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56" name="Google Shape;556;p36"/>
          <p:cNvSpPr/>
          <p:nvPr/>
        </p:nvSpPr>
        <p:spPr>
          <a:xfrm>
            <a:off x="-1" y="0"/>
            <a:ext cx="12190413" cy="6865479"/>
          </a:xfrm>
          <a:prstGeom prst="rect">
            <a:avLst/>
          </a:prstGeom>
          <a:noFill/>
          <a:ln w="762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7" name="Google Shape;55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7"/>
          <p:cNvSpPr txBox="1">
            <a:spLocks noGrp="1"/>
          </p:cNvSpPr>
          <p:nvPr>
            <p:ph type="title"/>
          </p:nvPr>
        </p:nvSpPr>
        <p:spPr>
          <a:xfrm>
            <a:off x="1570232" y="312067"/>
            <a:ext cx="9049949" cy="799672"/>
          </a:xfrm>
          <a:prstGeom prst="rect">
            <a:avLst/>
          </a:prstGeom>
          <a:gradFill>
            <a:gsLst>
              <a:gs pos="0">
                <a:srgbClr val="F9F9FF"/>
              </a:gs>
              <a:gs pos="100000">
                <a:srgbClr val="BDBAFC"/>
              </a:gs>
            </a:gsLst>
            <a:lin ang="5400000" scaled="0"/>
          </a:gradFill>
          <a:ln>
            <a:noFill/>
          </a:ln>
        </p:spPr>
        <p:txBody>
          <a:bodyPr spcFirstLastPara="1" wrap="square" lIns="92625" tIns="45500" rIns="92625" bIns="455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Calibri"/>
              <a:buNone/>
            </a:pPr>
            <a:r>
              <a:rPr lang="th-TH" sz="4914">
                <a:solidFill>
                  <a:srgbClr val="0000FF"/>
                </a:solidFill>
              </a:rPr>
              <a:t>ตัวอย่างการวิเคราะห์ความเสี่ยงจากกระบวนการหลัก</a:t>
            </a:r>
            <a:endParaRPr/>
          </a:p>
        </p:txBody>
      </p:sp>
      <p:sp>
        <p:nvSpPr>
          <p:cNvPr id="563" name="Google Shape;563;p37"/>
          <p:cNvSpPr txBox="1">
            <a:spLocks noGrp="1"/>
          </p:cNvSpPr>
          <p:nvPr>
            <p:ph type="body" idx="1"/>
          </p:nvPr>
        </p:nvSpPr>
        <p:spPr>
          <a:xfrm>
            <a:off x="1726265" y="1248269"/>
            <a:ext cx="8191765" cy="405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25" tIns="45500" rIns="92625" bIns="45500" anchor="t" anchorCtr="0">
            <a:normAutofit/>
          </a:bodyPr>
          <a:lstStyle/>
          <a:p>
            <a:pPr marL="392063" lvl="0" indent="-39206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95"/>
              <a:buChar char="•"/>
            </a:pPr>
            <a:r>
              <a:rPr lang="th-TH" sz="4095" b="1">
                <a:latin typeface="Times New Roman"/>
                <a:ea typeface="Times New Roman"/>
                <a:cs typeface="Times New Roman"/>
                <a:sym typeface="Times New Roman"/>
              </a:rPr>
              <a:t>งานอนามัยแม่และเด็ก</a:t>
            </a:r>
            <a:endParaRPr/>
          </a:p>
        </p:txBody>
      </p:sp>
      <p:sp>
        <p:nvSpPr>
          <p:cNvPr id="564" name="Google Shape;564;p37" descr="เยื่อกระดาษสีชมพู"/>
          <p:cNvSpPr txBox="1"/>
          <p:nvPr/>
        </p:nvSpPr>
        <p:spPr>
          <a:xfrm>
            <a:off x="2529882" y="2106454"/>
            <a:ext cx="2028437" cy="52322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rgbClr val="CC0000"/>
                </a:solidFill>
                <a:latin typeface="JasmineUPC"/>
                <a:ea typeface="JasmineUPC"/>
                <a:cs typeface="JasmineUPC"/>
                <a:sym typeface="JasmineUPC"/>
              </a:rPr>
              <a:t>1.ซักประวัติ</a:t>
            </a:r>
            <a:endParaRPr/>
          </a:p>
        </p:txBody>
      </p:sp>
      <p:sp>
        <p:nvSpPr>
          <p:cNvPr id="565" name="Google Shape;565;p37" descr="เยื่อกระดาษสีชมพู"/>
          <p:cNvSpPr txBox="1"/>
          <p:nvPr/>
        </p:nvSpPr>
        <p:spPr>
          <a:xfrm>
            <a:off x="4870386" y="2106454"/>
            <a:ext cx="1716370" cy="52322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rgbClr val="CC0000"/>
                </a:solidFill>
                <a:latin typeface="JasmineUPC"/>
                <a:ea typeface="JasmineUPC"/>
                <a:cs typeface="JasmineUPC"/>
                <a:sym typeface="JasmineUPC"/>
              </a:rPr>
              <a:t>2.คัดกรอง</a:t>
            </a:r>
            <a:endParaRPr/>
          </a:p>
        </p:txBody>
      </p:sp>
      <p:sp>
        <p:nvSpPr>
          <p:cNvPr id="566" name="Google Shape;566;p37" descr="เยื่อกระดาษสีชมพู"/>
          <p:cNvSpPr txBox="1"/>
          <p:nvPr/>
        </p:nvSpPr>
        <p:spPr>
          <a:xfrm>
            <a:off x="6976840" y="2106454"/>
            <a:ext cx="1950420" cy="523220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rgbClr val="CC0000"/>
                </a:solidFill>
                <a:latin typeface="JasmineUPC"/>
                <a:ea typeface="JasmineUPC"/>
                <a:cs typeface="JasmineUPC"/>
                <a:sym typeface="JasmineUPC"/>
              </a:rPr>
              <a:t>3.ให้บริการ</a:t>
            </a:r>
            <a:endParaRPr/>
          </a:p>
        </p:txBody>
      </p:sp>
      <p:sp>
        <p:nvSpPr>
          <p:cNvPr id="567" name="Google Shape;567;p37" descr="เยื่อกระดาษสีชมพู"/>
          <p:cNvSpPr txBox="1"/>
          <p:nvPr/>
        </p:nvSpPr>
        <p:spPr>
          <a:xfrm>
            <a:off x="9239326" y="2006866"/>
            <a:ext cx="2616519" cy="954107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rgbClr val="CC0000"/>
                </a:solidFill>
                <a:latin typeface="JasmineUPC"/>
                <a:ea typeface="JasmineUPC"/>
                <a:cs typeface="JasmineUPC"/>
                <a:sym typeface="JasmineUPC"/>
              </a:rPr>
              <a:t>4.ให้สุขศึกษาและการนัดบริการครั้งต่อไป</a:t>
            </a:r>
            <a:endParaRPr/>
          </a:p>
        </p:txBody>
      </p:sp>
      <p:sp>
        <p:nvSpPr>
          <p:cNvPr id="568" name="Google Shape;568;p37"/>
          <p:cNvSpPr txBox="1"/>
          <p:nvPr/>
        </p:nvSpPr>
        <p:spPr>
          <a:xfrm>
            <a:off x="2529882" y="2934692"/>
            <a:ext cx="2106454" cy="3539430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1.1 สอบถามข้อมูลทั่วไป</a:t>
            </a:r>
            <a:endParaRPr/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1.2 สอบถามประวัติสุขภาพ</a:t>
            </a:r>
            <a:endParaRPr/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1.3 สอบถามประวัติทางสูติศาสตร์</a:t>
            </a:r>
            <a:endParaRPr/>
          </a:p>
        </p:txBody>
      </p:sp>
      <p:sp>
        <p:nvSpPr>
          <p:cNvPr id="569" name="Google Shape;569;p37"/>
          <p:cNvSpPr txBox="1"/>
          <p:nvPr/>
        </p:nvSpPr>
        <p:spPr>
          <a:xfrm>
            <a:off x="4789120" y="2960973"/>
            <a:ext cx="1878901" cy="2246769"/>
          </a:xfrm>
          <a:prstGeom prst="rect">
            <a:avLst/>
          </a:prstGeom>
          <a:solidFill>
            <a:srgbClr val="B6DDE7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2.1 ชั่งน้ำหนัก</a:t>
            </a:r>
            <a:endParaRPr/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2.2 วัดส่วนสูง</a:t>
            </a:r>
            <a:endParaRPr/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2.3 วัดความดันโลหิต</a:t>
            </a:r>
            <a:endParaRPr/>
          </a:p>
        </p:txBody>
      </p:sp>
      <p:sp>
        <p:nvSpPr>
          <p:cNvPr id="570" name="Google Shape;570;p37"/>
          <p:cNvSpPr txBox="1"/>
          <p:nvPr/>
        </p:nvSpPr>
        <p:spPr>
          <a:xfrm>
            <a:off x="6791056" y="2982792"/>
            <a:ext cx="2184470" cy="3539430"/>
          </a:xfrm>
          <a:prstGeom prst="rect">
            <a:avLst/>
          </a:prstGeom>
          <a:solidFill>
            <a:srgbClr val="92CCDC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3.1 ตรวจร่างกายทั่วไปและตรวจครรภ์ตามเกณฑ์มาตรฐาน3.2 ตรวจโลหิต3.3 ฉีดวัคซีนป้องกันบาดทะยัก3.4 จ่ายยา</a:t>
            </a:r>
            <a:endParaRPr/>
          </a:p>
        </p:txBody>
      </p:sp>
      <p:sp>
        <p:nvSpPr>
          <p:cNvPr id="571" name="Google Shape;571;p37"/>
          <p:cNvSpPr txBox="1"/>
          <p:nvPr/>
        </p:nvSpPr>
        <p:spPr>
          <a:xfrm>
            <a:off x="9346831" y="3160798"/>
            <a:ext cx="2240648" cy="1169551"/>
          </a:xfrm>
          <a:prstGeom prst="rect">
            <a:avLst/>
          </a:prstGeom>
          <a:solidFill>
            <a:srgbClr val="31859B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lt1"/>
                </a:solidFill>
                <a:latin typeface="JasmineUPC"/>
                <a:ea typeface="JasmineUPC"/>
                <a:cs typeface="JasmineUPC"/>
                <a:sym typeface="JasmineUPC"/>
              </a:rPr>
              <a:t>4.1 ให้คำแนะนำ</a:t>
            </a:r>
            <a:endParaRPr/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r>
              <a:rPr lang="th-TH" sz="2800" b="1">
                <a:solidFill>
                  <a:schemeClr val="lt1"/>
                </a:solidFill>
                <a:latin typeface="JasmineUPC"/>
                <a:ea typeface="JasmineUPC"/>
                <a:cs typeface="JasmineUPC"/>
                <a:sym typeface="JasmineUPC"/>
              </a:rPr>
              <a:t>4.2  นัดหมาย</a:t>
            </a:r>
            <a:endParaRPr/>
          </a:p>
        </p:txBody>
      </p:sp>
      <p:cxnSp>
        <p:nvCxnSpPr>
          <p:cNvPr id="572" name="Google Shape;572;p37"/>
          <p:cNvCxnSpPr/>
          <p:nvPr/>
        </p:nvCxnSpPr>
        <p:spPr>
          <a:xfrm>
            <a:off x="4558319" y="2496538"/>
            <a:ext cx="23405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3" name="Google Shape;573;p37"/>
          <p:cNvCxnSpPr/>
          <p:nvPr/>
        </p:nvCxnSpPr>
        <p:spPr>
          <a:xfrm>
            <a:off x="6586756" y="2496538"/>
            <a:ext cx="31206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4" name="Google Shape;574;p37"/>
          <p:cNvCxnSpPr/>
          <p:nvPr/>
        </p:nvCxnSpPr>
        <p:spPr>
          <a:xfrm>
            <a:off x="8927260" y="2496538"/>
            <a:ext cx="23405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75" name="Google Shape;57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7"/>
          <p:cNvSpPr/>
          <p:nvPr/>
        </p:nvSpPr>
        <p:spPr>
          <a:xfrm>
            <a:off x="334566" y="1889131"/>
            <a:ext cx="1872208" cy="10718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lt1"/>
                </a:solidFill>
                <a:latin typeface="JasmineUPC"/>
                <a:ea typeface="JasmineUPC"/>
                <a:cs typeface="JasmineUPC"/>
                <a:sym typeface="JasmineUPC"/>
              </a:rPr>
              <a:t>ขั้นตอนการปฏิบัติงาน</a:t>
            </a:r>
            <a:endParaRPr/>
          </a:p>
        </p:txBody>
      </p:sp>
      <p:sp>
        <p:nvSpPr>
          <p:cNvPr id="577" name="Google Shape;577;p37"/>
          <p:cNvSpPr/>
          <p:nvPr/>
        </p:nvSpPr>
        <p:spPr>
          <a:xfrm>
            <a:off x="0" y="3510756"/>
            <a:ext cx="2638822" cy="201868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การควบคุมที่มีอยู่/จุดควบคุมความเสี่ยง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8"/>
          <p:cNvSpPr txBox="1">
            <a:spLocks noGrp="1"/>
          </p:cNvSpPr>
          <p:nvPr>
            <p:ph type="body" idx="1"/>
          </p:nvPr>
        </p:nvSpPr>
        <p:spPr>
          <a:xfrm>
            <a:off x="1630710" y="759998"/>
            <a:ext cx="9172839" cy="5683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25" tIns="45500" rIns="92625" bIns="45500" anchor="t" anchorCtr="0">
            <a:normAutofit fontScale="70000" lnSpcReduction="20000"/>
          </a:bodyPr>
          <a:lstStyle/>
          <a:p>
            <a:pPr marL="392063" lvl="0" indent="-39206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th-TH" sz="3686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ความเสี่ยง</a:t>
            </a:r>
            <a:endParaRPr/>
          </a:p>
          <a:p>
            <a:pPr marL="392063" lvl="0" indent="-392063" algn="l" rtl="0">
              <a:lnSpc>
                <a:spcPct val="50000"/>
              </a:lnSpc>
              <a:spcBef>
                <a:spcPts val="682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จากการซักประวัติ</a:t>
            </a:r>
            <a:r>
              <a:rPr lang="th-TH" sz="3686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  <a:p>
            <a:pPr marL="392063" lvl="0" indent="-392063" algn="l" rtl="0">
              <a:lnSpc>
                <a:spcPct val="140000"/>
              </a:lnSpc>
              <a:spcBef>
                <a:spcPts val="682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  - ผู้ป่วยพูดไม่ตรงความจริงเกี่ยว </a:t>
            </a:r>
            <a:endParaRPr/>
          </a:p>
          <a:p>
            <a:pPr marL="392063" lvl="0" indent="-392063" algn="l" rtl="0">
              <a:lnSpc>
                <a:spcPct val="140000"/>
              </a:lnSpc>
              <a:spcBef>
                <a:spcPts val="682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กับประวัติของตนเอง</a:t>
            </a:r>
            <a:endParaRPr/>
          </a:p>
          <a:p>
            <a:pPr marL="392063" lvl="0" indent="-392063" algn="l" rtl="0">
              <a:lnSpc>
                <a:spcPct val="140000"/>
              </a:lnSpc>
              <a:spcBef>
                <a:spcPts val="682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latin typeface="Times New Roman"/>
                <a:ea typeface="Times New Roman"/>
                <a:cs typeface="Times New Roman"/>
                <a:sym typeface="Times New Roman"/>
              </a:rPr>
              <a:t>				- เจ้าหน้าที่ซักประวัติไม่ครอบคลุม</a:t>
            </a:r>
            <a:endParaRPr/>
          </a:p>
          <a:p>
            <a:pPr marL="392063" lvl="0" indent="-392063" algn="l" rtl="0">
              <a:lnSpc>
                <a:spcPct val="140000"/>
              </a:lnSpc>
              <a:spcBef>
                <a:spcPts val="682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latin typeface="Times New Roman"/>
                <a:ea typeface="Times New Roman"/>
                <a:cs typeface="Times New Roman"/>
                <a:sym typeface="Times New Roman"/>
              </a:rPr>
              <a:t>				- เจ้าหน้าที่ไม่มีความรู้ ความชำนาญ</a:t>
            </a:r>
            <a:endParaRPr/>
          </a:p>
          <a:p>
            <a:pPr marL="392063" lvl="0" indent="-392063" algn="l" rtl="0">
              <a:lnSpc>
                <a:spcPct val="140000"/>
              </a:lnSpc>
              <a:spcBef>
                <a:spcPts val="682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เพียงพอในการซักประวัติ</a:t>
            </a:r>
            <a:endParaRPr/>
          </a:p>
          <a:p>
            <a:pPr marL="392063" lvl="0" indent="-392063" algn="l" rtl="0">
              <a:lnSpc>
                <a:spcPct val="110000"/>
              </a:lnSpc>
              <a:spcBef>
                <a:spcPts val="682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None/>
            </a:pPr>
            <a:r>
              <a:rPr lang="th-TH" sz="3686" b="1">
                <a:latin typeface="Times New Roman"/>
                <a:ea typeface="Times New Roman"/>
                <a:cs typeface="Times New Roman"/>
                <a:sym typeface="Times New Roman"/>
              </a:rPr>
              <a:t>				</a:t>
            </a:r>
            <a:endParaRPr/>
          </a:p>
        </p:txBody>
      </p:sp>
      <p:pic>
        <p:nvPicPr>
          <p:cNvPr id="583" name="Google Shape;583;p38" descr="J02896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9964" y="1854572"/>
            <a:ext cx="2340504" cy="156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865" y="2502644"/>
            <a:ext cx="2692118" cy="304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0" name="Google Shape;590;p39"/>
          <p:cNvGraphicFramePr/>
          <p:nvPr/>
        </p:nvGraphicFramePr>
        <p:xfrm>
          <a:off x="838622" y="127850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{5E9EBAAD-8773-4D71-BE60-123288B42701}</a:tableStyleId>
              </a:tblPr>
              <a:tblGrid>
                <a:gridCol w="216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7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5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9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93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70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6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46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484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ภารกิจตามกฎหมายที่จัดตั้งหน่วยงานของรัฐหรือภารกิจตามแผนการดำเนินการหรือภารกิจอื่นๆ ที่สำคัญของหน่วยงานของรัฐ</a:t>
                      </a:r>
                      <a:endParaRPr sz="16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วัตถุประสงค์ของภารกิจ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 sz="20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ปัจจัยเสี่ยง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Sarabun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การประเมินความเสี่ยง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14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โอกาส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ผลกระทบ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ระดับคะแนน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ระดับความเสี่ยง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ลำดับความเสี่ยง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2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latin typeface="Tahoma"/>
                          <a:ea typeface="Tahoma"/>
                          <a:cs typeface="Tahoma"/>
                          <a:sym typeface="Tahoma"/>
                        </a:rPr>
                        <a:t>ภารกิจด้านการพยาบาล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latin typeface="JasmineUPC"/>
                        <a:ea typeface="JasmineUPC"/>
                        <a:cs typeface="JasmineUPC"/>
                        <a:sym typeface="JasmineUPC"/>
                      </a:endParaRPr>
                    </a:p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latin typeface="JasmineUPC"/>
                          <a:ea typeface="JasmineUPC"/>
                          <a:cs typeface="JasmineUPC"/>
                          <a:sym typeface="JasmineUPC"/>
                        </a:rPr>
                        <a:t>งานอนามัยแม่และเด็ก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th-TH" sz="1600"/>
                        <a:t> </a:t>
                      </a:r>
                      <a:r>
                        <a:rPr lang="th-TH" sz="2000" b="1">
                          <a:solidFill>
                            <a:srgbClr val="0000FF"/>
                          </a:solidFill>
                          <a:latin typeface="JasmineUPC"/>
                          <a:ea typeface="JasmineUPC"/>
                          <a:cs typeface="JasmineUPC"/>
                          <a:sym typeface="JasmineUPC"/>
                        </a:rPr>
                        <a:t>1.ซักประวัติ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JasmineUPC"/>
                        <a:buNone/>
                      </a:pPr>
                      <a:r>
                        <a:rPr lang="th-TH" sz="2000" b="1">
                          <a:solidFill>
                            <a:srgbClr val="0000FF"/>
                          </a:solidFill>
                          <a:latin typeface="JasmineUPC"/>
                          <a:ea typeface="JasmineUPC"/>
                          <a:cs typeface="JasmineUPC"/>
                          <a:sym typeface="JasmineUPC"/>
                        </a:rPr>
                        <a:t>2.คัดกรอง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JasmineUPC"/>
                        <a:buNone/>
                      </a:pPr>
                      <a:r>
                        <a:rPr lang="th-TH" sz="2000" b="1">
                          <a:solidFill>
                            <a:srgbClr val="0000FF"/>
                          </a:solidFill>
                          <a:latin typeface="JasmineUPC"/>
                          <a:ea typeface="JasmineUPC"/>
                          <a:cs typeface="JasmineUPC"/>
                          <a:sym typeface="JasmineUPC"/>
                        </a:rPr>
                        <a:t>3.ให้บริการ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2000"/>
                        <a:buFont typeface="JasmineUPC"/>
                        <a:buNone/>
                      </a:pPr>
                      <a:r>
                        <a:rPr lang="th-TH" sz="2000" b="1">
                          <a:solidFill>
                            <a:srgbClr val="0000FF"/>
                          </a:solidFill>
                          <a:latin typeface="JasmineUPC"/>
                          <a:ea typeface="JasmineUPC"/>
                          <a:cs typeface="JasmineUPC"/>
                          <a:sym typeface="JasmineUPC"/>
                        </a:rPr>
                        <a:t>4.ให้สุขศึกษาและการนัดบริการครั้งต่อไป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เพื่อ.............................................</a:t>
                      </a:r>
                      <a:endParaRPr sz="1800" b="1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600"/>
                        <a:buFont typeface="Noto Sans Symbols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1</a:t>
                      </a:r>
                      <a:r>
                        <a:rPr lang="th-TH"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ผู้ป่วยพูดไม่ตรงความจริงเกี่ยวกับ               ประวัติของตนเอง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600"/>
                        <a:buFont typeface="Noto Sans Symbols"/>
                        <a:buNone/>
                      </a:pPr>
                      <a:r>
                        <a:rPr lang="th-TH"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เจ้าหน้าที่ซักประวัติไม่ครอบคลุม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600"/>
                        <a:buFont typeface="Noto Sans Symbols"/>
                        <a:buNone/>
                      </a:pPr>
                      <a:r>
                        <a:rPr lang="th-TH"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3.เจ้าหน้าที่ไม่มีความรู้ ความชำนาญ                           เพียงพอในการซักประวัติ</a:t>
                      </a:r>
                      <a:endParaRPr sz="1600" b="1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1.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2.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3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600"/>
                        <a:buFont typeface="Arial"/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20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600"/>
                        <a:buFont typeface="Arial"/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12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600"/>
                        <a:buFont typeface="Arial"/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16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00FF"/>
                          </a:solidFill>
                        </a:rPr>
                        <a:t>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สูงมาก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00B05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ปานกลาง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1">
                          <a:solidFill>
                            <a:srgbClr val="FF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สูง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91" name="Google Shape;591;p39"/>
          <p:cNvSpPr txBox="1"/>
          <p:nvPr/>
        </p:nvSpPr>
        <p:spPr>
          <a:xfrm>
            <a:off x="4439022" y="325576"/>
            <a:ext cx="3781805" cy="707886"/>
          </a:xfrm>
          <a:prstGeom prst="rect">
            <a:avLst/>
          </a:prstGeom>
          <a:solidFill>
            <a:srgbClr val="DAEEF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ตารางวิเคราะห์ความเสี่ยง</a:t>
            </a:r>
            <a:endParaRPr/>
          </a:p>
        </p:txBody>
      </p:sp>
      <p:pic>
        <p:nvPicPr>
          <p:cNvPr id="592" name="Google Shape;59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9"/>
          <p:cNvSpPr txBox="1"/>
          <p:nvPr/>
        </p:nvSpPr>
        <p:spPr>
          <a:xfrm>
            <a:off x="9155433" y="664434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39</a:t>
            </a:fld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94" name="Google Shape;594;p39"/>
          <p:cNvSpPr/>
          <p:nvPr/>
        </p:nvSpPr>
        <p:spPr>
          <a:xfrm>
            <a:off x="3916389" y="3150716"/>
            <a:ext cx="216024" cy="2736304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5" name="Google Shape;595;p39"/>
          <p:cNvCxnSpPr/>
          <p:nvPr/>
        </p:nvCxnSpPr>
        <p:spPr>
          <a:xfrm>
            <a:off x="2062758" y="4158828"/>
            <a:ext cx="1853631" cy="360040"/>
          </a:xfrm>
          <a:prstGeom prst="straightConnector1">
            <a:avLst/>
          </a:prstGeom>
          <a:noFill/>
          <a:ln w="38100" cap="flat" cmpd="sng">
            <a:solidFill>
              <a:srgbClr val="FF33CC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96" name="Google Shape;596;p39"/>
          <p:cNvSpPr txBox="1"/>
          <p:nvPr/>
        </p:nvSpPr>
        <p:spPr>
          <a:xfrm>
            <a:off x="46534" y="3299087"/>
            <a:ext cx="697627" cy="58477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WI</a:t>
            </a:r>
            <a:endParaRPr sz="3200" b="1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/>
          <p:nvPr/>
        </p:nvSpPr>
        <p:spPr>
          <a:xfrm>
            <a:off x="918829" y="1277110"/>
            <a:ext cx="10245249" cy="1959824"/>
          </a:xfrm>
          <a:prstGeom prst="roundRect">
            <a:avLst>
              <a:gd name="adj" fmla="val 16667"/>
            </a:avLst>
          </a:prstGeom>
          <a:solidFill>
            <a:srgbClr val="F1F8EC"/>
          </a:solidFill>
          <a:ln w="57150" cap="flat" cmpd="sng">
            <a:solidFill>
              <a:srgbClr val="FABF8E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1053962" y="1377757"/>
            <a:ext cx="9955505" cy="185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พระราชบัญญัติวินัยการเงินการคลังของรัฐ พ.ศ. ๒๕๖๑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มาตรา ๗๙ บัญญัติให้หน่วยงานของรัฐจัดให้มีการตรวจสอบภายใน การควบคุมภายใน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และการบริหารจัดการความเสี่ยง โดยให้ถือปฏิบัติตามมาตรฐานและหลักเกณฑ์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ที่กระทรวงการคลังกำหนด</a:t>
            </a:r>
            <a:endParaRPr sz="28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143" name="Google Shape;143;p4"/>
          <p:cNvGrpSpPr/>
          <p:nvPr/>
        </p:nvGrpSpPr>
        <p:grpSpPr>
          <a:xfrm>
            <a:off x="164976" y="215356"/>
            <a:ext cx="4715272" cy="1054550"/>
            <a:chOff x="395785" y="22186"/>
            <a:chExt cx="4715886" cy="1029992"/>
          </a:xfrm>
        </p:grpSpPr>
        <p:pic>
          <p:nvPicPr>
            <p:cNvPr id="144" name="Google Shape;14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785" y="22186"/>
              <a:ext cx="4715886" cy="1029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4"/>
            <p:cNvSpPr/>
            <p:nvPr/>
          </p:nvSpPr>
          <p:spPr>
            <a:xfrm>
              <a:off x="2151244" y="154783"/>
              <a:ext cx="29604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3600" b="1">
                  <a:solidFill>
                    <a:srgbClr val="0070C0"/>
                  </a:solidFill>
                  <a:latin typeface="Sarabun"/>
                  <a:ea typeface="Sarabun"/>
                  <a:cs typeface="Sarabun"/>
                  <a:sym typeface="Sarabun"/>
                </a:rPr>
                <a:t>กฎหมายที่เกี่ยวข้อง</a:t>
              </a:r>
              <a:endParaRPr sz="3600" b="1">
                <a:solidFill>
                  <a:srgbClr val="0070C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sp>
        <p:nvSpPr>
          <p:cNvPr id="146" name="Google Shape;146;p4"/>
          <p:cNvSpPr/>
          <p:nvPr/>
        </p:nvSpPr>
        <p:spPr>
          <a:xfrm>
            <a:off x="4155457" y="3723118"/>
            <a:ext cx="3515972" cy="1607085"/>
          </a:xfrm>
          <a:prstGeom prst="rect">
            <a:avLst/>
          </a:prstGeom>
          <a:solidFill>
            <a:srgbClr val="DAE5F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หลักเกณฑ์กระทรวงการคลังว่าด้วยมาตรฐานและหลักเกณฑ์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ปฏิบัติการควบคุมภายใน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สำหรับหน่วยงานของรัฐ พ.ศ. 2561</a:t>
            </a: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236862" y="3716108"/>
            <a:ext cx="3651109" cy="1607085"/>
          </a:xfrm>
          <a:prstGeom prst="rect">
            <a:avLst/>
          </a:prstGeom>
          <a:solidFill>
            <a:srgbClr val="E5DFEC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หลักเกณฑ์กระทรวงการคลังว่าด้วยมาตรฐานและหลักเกณฑ์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ปฏิบัติการตรวจสอบภายใน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สำหรับหน่วยงานของรัฐ พ.ศ. ๒๕๖๑</a:t>
            </a:r>
            <a:endParaRPr/>
          </a:p>
        </p:txBody>
      </p:sp>
      <p:sp>
        <p:nvSpPr>
          <p:cNvPr id="148" name="Google Shape;148;p4"/>
          <p:cNvSpPr/>
          <p:nvPr/>
        </p:nvSpPr>
        <p:spPr>
          <a:xfrm>
            <a:off x="8031693" y="3713712"/>
            <a:ext cx="3827837" cy="1607085"/>
          </a:xfrm>
          <a:prstGeom prst="rect">
            <a:avLst/>
          </a:prstGeom>
          <a:solidFill>
            <a:srgbClr val="E5DFEC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หลักเกณฑ์กระทรวงการคลังว่าด้วย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มาตรฐานและหลักเกณฑ์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ปฏิบัติการบริหารจัดการความเสี่ยง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สำหรับหน่วยงานของรัฐ พ.ศ. 2562</a:t>
            </a:r>
            <a:endParaRPr/>
          </a:p>
        </p:txBody>
      </p:sp>
      <p:sp>
        <p:nvSpPr>
          <p:cNvPr id="149" name="Google Shape;149;p4"/>
          <p:cNvSpPr/>
          <p:nvPr/>
        </p:nvSpPr>
        <p:spPr>
          <a:xfrm rot="-3158927">
            <a:off x="2360692" y="3026026"/>
            <a:ext cx="435758" cy="6922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F497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 rot="-5400000">
            <a:off x="5663788" y="3045739"/>
            <a:ext cx="528069" cy="8078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331" y="31541"/>
            <a:ext cx="2453393" cy="123836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 txBox="1"/>
          <p:nvPr/>
        </p:nvSpPr>
        <p:spPr>
          <a:xfrm>
            <a:off x="584124" y="5916987"/>
            <a:ext cx="11309638" cy="850810"/>
          </a:xfrm>
          <a:prstGeom prst="rect">
            <a:avLst/>
          </a:prstGeom>
          <a:solidFill>
            <a:srgbClr val="E5DFEC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หน่วยงานของรัฐ มีเจตนาหรือปล่อยละเลยในการปฏิบัติตามมาตรฐานหรือหลักเกณฑ์ปฏิบัติ โดยไม่มีเหตุอันควรให้กระทรวงการคลัง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 u="sng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พิจารณาความเหมาะสมในการเสนอความเห็นเกี่ยวกับพฤติการณ์ของหน่วยงานของรัฐ </a:t>
            </a:r>
            <a:r>
              <a:rPr lang="th-TH" sz="2400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ให้ผู้ที่เกี่ยวข้องดำเนินการตามอำนาจและหน้าที่</a:t>
            </a:r>
            <a:endParaRPr/>
          </a:p>
        </p:txBody>
      </p:sp>
      <p:sp>
        <p:nvSpPr>
          <p:cNvPr id="153" name="Google Shape;153;p4"/>
          <p:cNvSpPr/>
          <p:nvPr/>
        </p:nvSpPr>
        <p:spPr>
          <a:xfrm rot="-9118210">
            <a:off x="9587151" y="3116871"/>
            <a:ext cx="488245" cy="6922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F497A"/>
          </a:solidFill>
          <a:ln>
            <a:noFill/>
          </a:ln>
          <a:effectLst>
            <a:outerShdw blurRad="57785" dist="33020" dir="318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0"/>
          <p:cNvSpPr txBox="1">
            <a:spLocks noGrp="1"/>
          </p:cNvSpPr>
          <p:nvPr>
            <p:ph type="title"/>
          </p:nvPr>
        </p:nvSpPr>
        <p:spPr>
          <a:xfrm>
            <a:off x="1570232" y="312067"/>
            <a:ext cx="9049949" cy="799672"/>
          </a:xfrm>
          <a:prstGeom prst="rect">
            <a:avLst/>
          </a:prstGeom>
          <a:gradFill>
            <a:gsLst>
              <a:gs pos="0">
                <a:srgbClr val="F9F9FF"/>
              </a:gs>
              <a:gs pos="100000">
                <a:srgbClr val="BDBAFC"/>
              </a:gs>
            </a:gsLst>
            <a:lin ang="5400000" scaled="0"/>
          </a:gradFill>
          <a:ln>
            <a:noFill/>
          </a:ln>
        </p:spPr>
        <p:txBody>
          <a:bodyPr spcFirstLastPara="1" wrap="square" lIns="92625" tIns="45500" rIns="92625" bIns="455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lang="th-TH" sz="4914" u="sng">
                <a:solidFill>
                  <a:srgbClr val="FF0000"/>
                </a:solidFill>
              </a:rPr>
              <a:t>ตัวอย่าง</a:t>
            </a:r>
            <a:r>
              <a:rPr lang="th-TH" sz="4914">
                <a:solidFill>
                  <a:srgbClr val="0000FF"/>
                </a:solidFill>
              </a:rPr>
              <a:t>การวิเคราะห์ความเสี่ยงจาก</a:t>
            </a:r>
            <a:r>
              <a:rPr lang="th-TH" sz="4914" b="1" u="sng">
                <a:solidFill>
                  <a:srgbClr val="FF33CC"/>
                </a:solidFill>
              </a:rPr>
              <a:t>กระบวนงานสนับสนุน</a:t>
            </a:r>
            <a:endParaRPr/>
          </a:p>
        </p:txBody>
      </p:sp>
      <p:sp>
        <p:nvSpPr>
          <p:cNvPr id="602" name="Google Shape;602;p40"/>
          <p:cNvSpPr txBox="1">
            <a:spLocks noGrp="1"/>
          </p:cNvSpPr>
          <p:nvPr>
            <p:ph type="body" idx="1"/>
          </p:nvPr>
        </p:nvSpPr>
        <p:spPr>
          <a:xfrm>
            <a:off x="1726265" y="1248269"/>
            <a:ext cx="8191765" cy="4056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625" tIns="45500" rIns="92625" bIns="45500" anchor="t" anchorCtr="0">
            <a:normAutofit/>
          </a:bodyPr>
          <a:lstStyle/>
          <a:p>
            <a:pPr marL="392063" lvl="0" indent="-39206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95"/>
              <a:buChar char="•"/>
            </a:pPr>
            <a:r>
              <a:rPr lang="th-TH" sz="4095" b="1">
                <a:latin typeface="Times New Roman"/>
                <a:ea typeface="Times New Roman"/>
                <a:cs typeface="Times New Roman"/>
                <a:sym typeface="Times New Roman"/>
              </a:rPr>
              <a:t>งานการเงิน</a:t>
            </a:r>
            <a:endParaRPr/>
          </a:p>
        </p:txBody>
      </p:sp>
      <p:sp>
        <p:nvSpPr>
          <p:cNvPr id="603" name="Google Shape;603;p40" descr="เยื่อกระดาษสีชมพู"/>
          <p:cNvSpPr txBox="1"/>
          <p:nvPr/>
        </p:nvSpPr>
        <p:spPr>
          <a:xfrm>
            <a:off x="2529882" y="2217482"/>
            <a:ext cx="2557212" cy="461665"/>
          </a:xfrm>
          <a:prstGeom prst="rect">
            <a:avLst/>
          </a:prstGeom>
          <a:gradFill>
            <a:gsLst>
              <a:gs pos="0">
                <a:srgbClr val="FFFF94"/>
              </a:gs>
              <a:gs pos="50000">
                <a:srgbClr val="FFFFBC"/>
              </a:gs>
              <a:gs pos="100000">
                <a:srgbClr val="FFFFDE"/>
              </a:gs>
            </a:gsLst>
            <a:lin ang="135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Noto Sans Symbols"/>
              <a:buNone/>
            </a:pPr>
            <a:r>
              <a:rPr lang="th-TH" sz="2400" b="1">
                <a:solidFill>
                  <a:srgbClr val="0000CC"/>
                </a:solidFill>
                <a:latin typeface="JasmineUPC"/>
                <a:ea typeface="JasmineUPC"/>
                <a:cs typeface="JasmineUPC"/>
                <a:sym typeface="JasmineUPC"/>
              </a:rPr>
              <a:t>1.จัดทำใบสำคัญจ่าย</a:t>
            </a:r>
            <a:endParaRPr/>
          </a:p>
        </p:txBody>
      </p:sp>
      <p:sp>
        <p:nvSpPr>
          <p:cNvPr id="604" name="Google Shape;604;p40" descr="เยื่อกระดาษสีชมพู"/>
          <p:cNvSpPr txBox="1"/>
          <p:nvPr/>
        </p:nvSpPr>
        <p:spPr>
          <a:xfrm>
            <a:off x="5447134" y="2032815"/>
            <a:ext cx="2340504" cy="830997"/>
          </a:xfrm>
          <a:prstGeom prst="rect">
            <a:avLst/>
          </a:prstGeom>
          <a:gradFill>
            <a:gsLst>
              <a:gs pos="0">
                <a:srgbClr val="FFFF94"/>
              </a:gs>
              <a:gs pos="50000">
                <a:srgbClr val="FFFFBC"/>
              </a:gs>
              <a:gs pos="100000">
                <a:srgbClr val="FFFFDE"/>
              </a:gs>
            </a:gsLst>
            <a:lin ang="135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Noto Sans Symbols"/>
              <a:buNone/>
            </a:pPr>
            <a:r>
              <a:rPr lang="th-TH" sz="2400" b="1">
                <a:solidFill>
                  <a:srgbClr val="0000CC"/>
                </a:solidFill>
                <a:latin typeface="JasmineUPC"/>
                <a:ea typeface="JasmineUPC"/>
                <a:cs typeface="JasmineUPC"/>
                <a:sym typeface="JasmineUPC"/>
              </a:rPr>
              <a:t>2.เสนอผู้มีอำนาจอนุมัติจ่ายเงิน</a:t>
            </a:r>
            <a:endParaRPr/>
          </a:p>
        </p:txBody>
      </p:sp>
      <p:sp>
        <p:nvSpPr>
          <p:cNvPr id="605" name="Google Shape;605;p40" descr="เยื่อกระดาษสีชมพู"/>
          <p:cNvSpPr txBox="1"/>
          <p:nvPr/>
        </p:nvSpPr>
        <p:spPr>
          <a:xfrm>
            <a:off x="8687493" y="2009553"/>
            <a:ext cx="2592290" cy="830997"/>
          </a:xfrm>
          <a:prstGeom prst="rect">
            <a:avLst/>
          </a:prstGeom>
          <a:gradFill>
            <a:gsLst>
              <a:gs pos="0">
                <a:srgbClr val="FFFF94"/>
              </a:gs>
              <a:gs pos="50000">
                <a:srgbClr val="FFFFBC"/>
              </a:gs>
              <a:gs pos="100000">
                <a:srgbClr val="FFFFDE"/>
              </a:gs>
            </a:gsLst>
            <a:lin ang="135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Noto Sans Symbols"/>
              <a:buNone/>
            </a:pPr>
            <a:r>
              <a:rPr lang="th-TH" sz="2400" b="1">
                <a:solidFill>
                  <a:srgbClr val="0000CC"/>
                </a:solidFill>
                <a:latin typeface="JasmineUPC"/>
                <a:ea typeface="JasmineUPC"/>
                <a:cs typeface="JasmineUPC"/>
                <a:sym typeface="JasmineUPC"/>
              </a:rPr>
              <a:t>3.จ่ายเงินให้เจ้าหนี้หรือ           ผู้มีสิทฺธิรับเงิน</a:t>
            </a:r>
            <a:endParaRPr/>
          </a:p>
        </p:txBody>
      </p:sp>
      <p:sp>
        <p:nvSpPr>
          <p:cNvPr id="606" name="Google Shape;606;p40"/>
          <p:cNvSpPr txBox="1"/>
          <p:nvPr/>
        </p:nvSpPr>
        <p:spPr>
          <a:xfrm>
            <a:off x="2638822" y="3119715"/>
            <a:ext cx="2682322" cy="2800767"/>
          </a:xfrm>
          <a:prstGeom prst="rect">
            <a:avLst/>
          </a:prstGeom>
          <a:solidFill>
            <a:srgbClr val="FDE9D8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th-TH" sz="22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1.1 รับเอกสารการขอรับเงินจากเจ้าหนี้หรือผู้มีสิทธิรับเงิน </a:t>
            </a:r>
            <a:endParaRPr/>
          </a:p>
          <a:p>
            <a:pPr marL="0" marR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th-TH" sz="22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1.2 ตรวจสอบความถูกต้องครบถ้วนของเอกสารขอรับเงิน</a:t>
            </a:r>
            <a:endParaRPr/>
          </a:p>
          <a:p>
            <a:pPr marL="0" marR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th-TH" sz="22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1.3 จัดทำใบสำคัญจ่ายและเอกสารประกอบรายการเพื่อเสนอขออนุมัติจ่ายเงิน</a:t>
            </a:r>
            <a:endParaRPr/>
          </a:p>
        </p:txBody>
      </p:sp>
      <p:sp>
        <p:nvSpPr>
          <p:cNvPr id="607" name="Google Shape;607;p40"/>
          <p:cNvSpPr txBox="1"/>
          <p:nvPr/>
        </p:nvSpPr>
        <p:spPr>
          <a:xfrm>
            <a:off x="5807174" y="3119648"/>
            <a:ext cx="2160240" cy="2492990"/>
          </a:xfrm>
          <a:prstGeom prst="rect">
            <a:avLst/>
          </a:prstGeom>
          <a:solidFill>
            <a:srgbClr val="FBD4B4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2.1 ผู้มีอำนาจลงนามในเช็ค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2.2 เช็ค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2.3 เอกสารเบิกจ่าย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2.4 ทะเบียนจ่ายเช็ค</a:t>
            </a:r>
            <a:endParaRPr/>
          </a:p>
        </p:txBody>
      </p:sp>
      <p:sp>
        <p:nvSpPr>
          <p:cNvPr id="608" name="Google Shape;608;p40"/>
          <p:cNvSpPr txBox="1"/>
          <p:nvPr/>
        </p:nvSpPr>
        <p:spPr>
          <a:xfrm>
            <a:off x="8687494" y="3091798"/>
            <a:ext cx="2899985" cy="2862322"/>
          </a:xfrm>
          <a:prstGeom prst="rect">
            <a:avLst/>
          </a:prstGeom>
          <a:solidFill>
            <a:srgbClr val="FABF8E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>
                <a:solidFill>
                  <a:schemeClr val="dk1"/>
                </a:solidFill>
                <a:latin typeface="CordiaUPC"/>
                <a:ea typeface="CordiaUPC"/>
                <a:cs typeface="CordiaUPC"/>
                <a:sym typeface="CordiaUPC"/>
              </a:rPr>
              <a:t>3.1 ตรวจสอบตัวตนผู้รับเช็ค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>
                <a:solidFill>
                  <a:schemeClr val="dk1"/>
                </a:solidFill>
                <a:latin typeface="CordiaUPC"/>
                <a:ea typeface="CordiaUPC"/>
                <a:cs typeface="CordiaUPC"/>
                <a:sym typeface="CordiaUPC"/>
              </a:rPr>
              <a:t>3.2 ใบมอบอำนาจ/ใบมอบฉันทะ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>
                <a:solidFill>
                  <a:schemeClr val="dk1"/>
                </a:solidFill>
                <a:latin typeface="CordiaUPC"/>
                <a:ea typeface="CordiaUPC"/>
                <a:cs typeface="CordiaUPC"/>
                <a:sym typeface="CordiaUPC"/>
              </a:rPr>
              <a:t>3.3 ผู้รับเช็คลงนามรับเช็ค ในขั้วเช็คและทะเบียนจ่ายเช็ค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th-TH" sz="2400">
                <a:solidFill>
                  <a:schemeClr val="dk1"/>
                </a:solidFill>
                <a:latin typeface="CordiaUPC"/>
                <a:ea typeface="CordiaUPC"/>
                <a:cs typeface="CordiaUPC"/>
                <a:sym typeface="CordiaUPC"/>
              </a:rPr>
              <a:t>3.4 หลักฐานการจ่าย (ใบเสร็จ/ใบสำคัญ)</a:t>
            </a:r>
            <a:endParaRPr/>
          </a:p>
        </p:txBody>
      </p:sp>
      <p:cxnSp>
        <p:nvCxnSpPr>
          <p:cNvPr id="609" name="Google Shape;609;p40"/>
          <p:cNvCxnSpPr/>
          <p:nvPr/>
        </p:nvCxnSpPr>
        <p:spPr>
          <a:xfrm>
            <a:off x="5087094" y="2483141"/>
            <a:ext cx="23405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0" name="Google Shape;610;p40"/>
          <p:cNvCxnSpPr/>
          <p:nvPr/>
        </p:nvCxnSpPr>
        <p:spPr>
          <a:xfrm>
            <a:off x="7903851" y="2425052"/>
            <a:ext cx="31206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11" name="Google Shape;61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0"/>
          <p:cNvSpPr/>
          <p:nvPr/>
        </p:nvSpPr>
        <p:spPr>
          <a:xfrm>
            <a:off x="334566" y="1889131"/>
            <a:ext cx="1872208" cy="107184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lt1"/>
                </a:solidFill>
                <a:latin typeface="JasmineUPC"/>
                <a:ea typeface="JasmineUPC"/>
                <a:cs typeface="JasmineUPC"/>
                <a:sym typeface="JasmineUPC"/>
              </a:rPr>
              <a:t>ขั้นตอนการปฏิบัติงาน</a:t>
            </a:r>
            <a:endParaRPr/>
          </a:p>
        </p:txBody>
      </p:sp>
      <p:sp>
        <p:nvSpPr>
          <p:cNvPr id="613" name="Google Shape;613;p40"/>
          <p:cNvSpPr/>
          <p:nvPr/>
        </p:nvSpPr>
        <p:spPr>
          <a:xfrm>
            <a:off x="0" y="3510756"/>
            <a:ext cx="2638822" cy="201868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JasmineUPC"/>
                <a:ea typeface="JasmineUPC"/>
                <a:cs typeface="JasmineUPC"/>
                <a:sym typeface="JasmineUPC"/>
              </a:rPr>
              <a:t>การควบคุมที่มีอยู่/จุดควบคุมความเสี่ยง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618" y="2242754"/>
            <a:ext cx="2520280" cy="353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1510" y="1259620"/>
            <a:ext cx="2755969" cy="18339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1"/>
          <p:cNvSpPr/>
          <p:nvPr/>
        </p:nvSpPr>
        <p:spPr>
          <a:xfrm>
            <a:off x="3718942" y="2533827"/>
            <a:ext cx="641483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CC"/>
                </a:solidFill>
                <a:latin typeface="Niramit"/>
                <a:ea typeface="Niramit"/>
                <a:cs typeface="Niramit"/>
                <a:sym typeface="Niramit"/>
              </a:rPr>
              <a:t>1.การจ่ายเงินล่าช้า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rPr>
              <a:t>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33CC"/>
                </a:solidFill>
                <a:latin typeface="Niramit"/>
                <a:ea typeface="Niramit"/>
                <a:cs typeface="Niramit"/>
                <a:sym typeface="Niramit"/>
              </a:rPr>
              <a:t>          2. จ่ายเงินผิดพลาดให้ผู้ที่ไม่มีสิทธิรับเงิน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33CC"/>
                </a:solidFill>
                <a:latin typeface="Niramit"/>
                <a:ea typeface="Niramit"/>
                <a:cs typeface="Niramit"/>
                <a:sym typeface="Niramit"/>
              </a:rPr>
              <a:t>              หรือไม่ใช่เจ้าหนี้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rPr>
              <a:t>         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CC3300"/>
                </a:solidFill>
                <a:latin typeface="Niramit"/>
                <a:ea typeface="Niramit"/>
                <a:cs typeface="Niramit"/>
                <a:sym typeface="Niramit"/>
              </a:rPr>
              <a:t>                  3. ไม่มีหลักฐานประกอบการจ่ายเงิน</a:t>
            </a:r>
            <a:endParaRPr/>
          </a:p>
        </p:txBody>
      </p:sp>
      <p:sp>
        <p:nvSpPr>
          <p:cNvPr id="622" name="Google Shape;622;p41"/>
          <p:cNvSpPr/>
          <p:nvPr/>
        </p:nvSpPr>
        <p:spPr>
          <a:xfrm>
            <a:off x="2062758" y="1098723"/>
            <a:ext cx="3847845" cy="78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ความเสี่ยงจากการจ่ายเงิน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7" name="Google Shape;627;p42"/>
          <p:cNvGraphicFramePr/>
          <p:nvPr/>
        </p:nvGraphicFramePr>
        <p:xfrm>
          <a:off x="143782" y="113449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{5E9EBAAD-8773-4D71-BE60-123288B42701}</a:tableStyleId>
              </a:tblPr>
              <a:tblGrid>
                <a:gridCol w="190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06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8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553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840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127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ภารกิจตามกฎหมายที่จัดตั้งหน่วยงานของรัฐหรือภารกิจตามแผนการดำเนินการหรือภารกิจอื่นๆ ที่สำคัญของหน่วยงานของรัฐ</a:t>
                      </a:r>
                      <a:endParaRPr sz="16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วัตถุประสงค์ของภารกิจ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 sz="20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ปัจจัยเสี่ยง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Sarabun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การประเมินความเสี่ยง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14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โอกาส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ผลกระทบ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ระดับคะแนน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ลำดับความเสี่ยง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th-TH" sz="20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ระดับความเสี่ยง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ภารกิจอำนวยการ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กลุ่มงานการเงิน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กระบวนการทำงานด้านการจ่ายเงิน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ขั้นตอน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- จัดทำใบสำคัญจ่าย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- เสนอผู้มีอำนาจอนุมัติจ่ายเงิน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- จ่ายเงินให้เจ้าหนี้หรือผู้มีสิทธิรับเงิน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lt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เพื่อให้การจ่ายเงินเป็นไปโดยถูกต้อง ประหยัด ภายในระยะเวลาที่กำหนด และมีความโปร่งใส</a:t>
                      </a:r>
                      <a:endParaRPr sz="1800" b="1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1. การจ่ายเงินล่าช้า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2. จ่ายเงินผิดพลาดให้ผู้ที่ไม่มีสิทธิรับเงินหรือไม่ใช่เจ้าหนี้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3.ไม่มีหลักฐานประกอบการจ่ายเงิน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1. เจ้าหน้าที่ทำเอกสารสูญหาย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2. ตรวจสอบเอกสารผิดพลาด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3. จัดทำใบสำคัญจ่ายโดยมีเอกสารประกอบไม่ถูกต้อง ครบถ้วน</a:t>
                      </a:r>
                      <a:endParaRPr sz="1600" b="0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endParaRPr sz="20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</a:t>
                      </a: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</a:t>
                      </a:r>
                      <a:endParaRPr sz="20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800"/>
                        <a:buFont typeface="Arial"/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</a:t>
                      </a: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800"/>
                        <a:buFont typeface="Arial"/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15</a:t>
                      </a: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800"/>
                        <a:buFont typeface="Arial"/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</a:t>
                      </a: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3</a:t>
                      </a: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1">
                          <a:solidFill>
                            <a:srgbClr val="0000FF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ต่ำ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solidFill>
                            <a:srgbClr val="FF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สูง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สูงมาก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0000FF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F243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28" name="Google Shape;628;p42"/>
          <p:cNvSpPr txBox="1"/>
          <p:nvPr/>
        </p:nvSpPr>
        <p:spPr>
          <a:xfrm>
            <a:off x="4006974" y="317528"/>
            <a:ext cx="37818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ตารางวิเคราะห์ความเสี่ยง</a:t>
            </a:r>
            <a:endParaRPr/>
          </a:p>
        </p:txBody>
      </p:sp>
      <p:pic>
        <p:nvPicPr>
          <p:cNvPr id="629" name="Google Shape;62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777" y="54372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2"/>
          <p:cNvSpPr txBox="1"/>
          <p:nvPr/>
        </p:nvSpPr>
        <p:spPr>
          <a:xfrm>
            <a:off x="9155433" y="664434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42</a:t>
            </a:fld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3"/>
          <p:cNvSpPr/>
          <p:nvPr/>
        </p:nvSpPr>
        <p:spPr>
          <a:xfrm>
            <a:off x="2185598" y="1342595"/>
            <a:ext cx="7181773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400" b="1" cap="none">
                <a:solidFill>
                  <a:srgbClr val="FC7876"/>
                </a:solidFill>
                <a:latin typeface="Niramit"/>
                <a:ea typeface="Niramit"/>
                <a:cs typeface="Niramit"/>
                <a:sym typeface="Niramit"/>
              </a:rPr>
              <a:t>การประเมินผลการควบคุมภายใน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400" b="1">
                <a:solidFill>
                  <a:srgbClr val="FC7876"/>
                </a:solidFill>
                <a:latin typeface="Niramit"/>
                <a:ea typeface="Niramit"/>
                <a:cs typeface="Niramit"/>
                <a:sym typeface="Niramit"/>
              </a:rPr>
              <a:t>และการจัดทำรายงาน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400" b="1" cap="none">
                <a:solidFill>
                  <a:srgbClr val="FC7876"/>
                </a:solidFill>
                <a:latin typeface="Niramit"/>
                <a:ea typeface="Niramit"/>
                <a:cs typeface="Niramit"/>
                <a:sym typeface="Niramit"/>
              </a:rPr>
              <a:t>การควบคุมภายใน</a:t>
            </a:r>
            <a:endParaRPr/>
          </a:p>
        </p:txBody>
      </p:sp>
      <p:pic>
        <p:nvPicPr>
          <p:cNvPr id="636" name="Google Shape;63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0830" y="3913329"/>
            <a:ext cx="6192688" cy="290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4"/>
          <p:cNvSpPr txBox="1">
            <a:spLocks noGrp="1"/>
          </p:cNvSpPr>
          <p:nvPr>
            <p:ph type="sldNum" idx="12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433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433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3" name="Google Shape;643;p44"/>
          <p:cNvSpPr txBox="1"/>
          <p:nvPr/>
        </p:nvSpPr>
        <p:spPr>
          <a:xfrm>
            <a:off x="8279677" y="6397378"/>
            <a:ext cx="1950420" cy="46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024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44</a:t>
            </a:fld>
            <a:endParaRPr sz="1024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4" name="Google Shape;644;p44"/>
          <p:cNvSpPr/>
          <p:nvPr/>
        </p:nvSpPr>
        <p:spPr>
          <a:xfrm>
            <a:off x="1198662" y="923467"/>
            <a:ext cx="9577064" cy="4242164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529" b="1" u="none">
                <a:solidFill>
                  <a:schemeClr val="dk1"/>
                </a:solidFill>
                <a:latin typeface="Angsana New"/>
                <a:ea typeface="Angsana New"/>
                <a:cs typeface="Angsana New"/>
                <a:sym typeface="Angsana New"/>
              </a:rPr>
              <a:t>ประเมินเพื่อ</a:t>
            </a:r>
            <a:endParaRPr/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505"/>
              <a:buFont typeface="Noto Sans Symbols"/>
              <a:buChar char="⮚"/>
            </a:pPr>
            <a:r>
              <a:rPr lang="th-TH" sz="4505" b="1" u="none">
                <a:solidFill>
                  <a:srgbClr val="0070C0"/>
                </a:solidFill>
                <a:latin typeface="Angsana New"/>
                <a:ea typeface="Angsana New"/>
                <a:cs typeface="Angsana New"/>
                <a:sym typeface="Angsana New"/>
              </a:rPr>
              <a:t>ทราบความเสี่ยงโดยทั่วไปที่มีผลกระทบต่อวัตถุประสงค์</a:t>
            </a:r>
            <a:endParaRPr sz="4505" b="1" u="none">
              <a:solidFill>
                <a:srgbClr val="0070C0"/>
              </a:solidFill>
              <a:latin typeface="Angsana New"/>
              <a:ea typeface="Angsana New"/>
              <a:cs typeface="Angsana New"/>
              <a:sym typeface="Angsana Ne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505" b="1" u="none">
                <a:solidFill>
                  <a:srgbClr val="0070C0"/>
                </a:solidFill>
                <a:latin typeface="Angsana New"/>
                <a:ea typeface="Angsana New"/>
                <a:cs typeface="Angsana New"/>
                <a:sym typeface="Angsana New"/>
              </a:rPr>
              <a:t>ของการควบคุมภายใน (ORC)</a:t>
            </a:r>
            <a:endParaRPr sz="4505" b="1" u="none">
              <a:solidFill>
                <a:srgbClr val="0070C0"/>
              </a:solidFill>
              <a:latin typeface="Angsana New"/>
              <a:ea typeface="Angsana New"/>
              <a:cs typeface="Angsana New"/>
              <a:sym typeface="Angsana New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4505"/>
              <a:buFont typeface="Noto Sans Symbols"/>
              <a:buChar char="⮚"/>
            </a:pPr>
            <a:r>
              <a:rPr lang="th-TH" sz="4505" b="1" u="none">
                <a:solidFill>
                  <a:srgbClr val="CC3300"/>
                </a:solidFill>
                <a:latin typeface="Angsana New"/>
                <a:ea typeface="Angsana New"/>
                <a:cs typeface="Angsana New"/>
                <a:sym typeface="Angsana New"/>
              </a:rPr>
              <a:t>ทราบความเพียงพอของระบบการควบคุมภายใน</a:t>
            </a:r>
            <a:endParaRPr sz="5529" b="1" u="none">
              <a:solidFill>
                <a:srgbClr val="CC3300"/>
              </a:solidFill>
              <a:latin typeface="Angsana New"/>
              <a:ea typeface="Angsana New"/>
              <a:cs typeface="Angsana New"/>
              <a:sym typeface="Angsana New"/>
            </a:endParaRPr>
          </a:p>
        </p:txBody>
      </p:sp>
      <p:pic>
        <p:nvPicPr>
          <p:cNvPr id="645" name="Google Shape;645;p44" descr="bd04972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1835" y="5339276"/>
            <a:ext cx="6043052" cy="168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5"/>
          <p:cNvSpPr txBox="1"/>
          <p:nvPr/>
        </p:nvSpPr>
        <p:spPr>
          <a:xfrm>
            <a:off x="8279677" y="6397378"/>
            <a:ext cx="1950420" cy="46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024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45</a:t>
            </a:fld>
            <a:endParaRPr sz="1024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52" name="Google Shape;652;p45"/>
          <p:cNvSpPr txBox="1">
            <a:spLocks noGrp="1"/>
          </p:cNvSpPr>
          <p:nvPr>
            <p:ph type="body" idx="4294967295"/>
          </p:nvPr>
        </p:nvSpPr>
        <p:spPr>
          <a:xfrm>
            <a:off x="105022" y="39271"/>
            <a:ext cx="6413632" cy="958957"/>
          </a:xfrm>
          <a:prstGeom prst="rect">
            <a:avLst/>
          </a:prstGeom>
          <a:solidFill>
            <a:schemeClr val="accent1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4550" tIns="52250" rIns="104550" bIns="52250" anchor="t" anchorCtr="0">
            <a:normAutofit/>
          </a:bodyPr>
          <a:lstStyle/>
          <a:p>
            <a:pPr marL="392063" lvl="0" indent="-39206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29"/>
              <a:buFont typeface="Angsana New"/>
              <a:buNone/>
            </a:pPr>
            <a:r>
              <a:rPr lang="th-TH" sz="5529" b="1">
                <a:solidFill>
                  <a:schemeClr val="lt1"/>
                </a:solidFill>
                <a:latin typeface="Angsana New"/>
                <a:ea typeface="Angsana New"/>
                <a:cs typeface="Angsana New"/>
                <a:sym typeface="Angsana New"/>
              </a:rPr>
              <a:t>	การประเมินตนเอง  ( CSA )</a:t>
            </a:r>
            <a:endParaRPr/>
          </a:p>
        </p:txBody>
      </p:sp>
      <p:sp>
        <p:nvSpPr>
          <p:cNvPr id="653" name="Google Shape;653;p45"/>
          <p:cNvSpPr/>
          <p:nvPr/>
        </p:nvSpPr>
        <p:spPr>
          <a:xfrm>
            <a:off x="1853042" y="1901660"/>
            <a:ext cx="3023151" cy="1305157"/>
          </a:xfrm>
          <a:prstGeom prst="ellipse">
            <a:avLst/>
          </a:prstGeom>
          <a:solidFill>
            <a:srgbClr val="FFCC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914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ผู้บริหาร</a:t>
            </a:r>
            <a:endParaRPr/>
          </a:p>
        </p:txBody>
      </p:sp>
      <p:sp>
        <p:nvSpPr>
          <p:cNvPr id="654" name="Google Shape;654;p45"/>
          <p:cNvSpPr/>
          <p:nvPr/>
        </p:nvSpPr>
        <p:spPr>
          <a:xfrm>
            <a:off x="7558021" y="1901660"/>
            <a:ext cx="3023151" cy="1305157"/>
          </a:xfrm>
          <a:prstGeom prst="ellipse">
            <a:avLst/>
          </a:prstGeom>
          <a:solidFill>
            <a:srgbClr val="FFCC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914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ผู้ปฏิบัติงาน</a:t>
            </a:r>
            <a:endParaRPr/>
          </a:p>
        </p:txBody>
      </p:sp>
      <p:sp>
        <p:nvSpPr>
          <p:cNvPr id="655" name="Google Shape;655;p45"/>
          <p:cNvSpPr/>
          <p:nvPr/>
        </p:nvSpPr>
        <p:spPr>
          <a:xfrm>
            <a:off x="4915202" y="1888657"/>
            <a:ext cx="2579431" cy="1253145"/>
          </a:xfrm>
          <a:prstGeom prst="leftRightArrow">
            <a:avLst>
              <a:gd name="adj1" fmla="val 50000"/>
              <a:gd name="adj2" fmla="val 41167"/>
            </a:avLst>
          </a:prstGeom>
          <a:solidFill>
            <a:srgbClr val="00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75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ร่วมกันทบทวน</a:t>
            </a:r>
            <a:endParaRPr/>
          </a:p>
        </p:txBody>
      </p:sp>
      <p:sp>
        <p:nvSpPr>
          <p:cNvPr id="656" name="Google Shape;656;p45"/>
          <p:cNvSpPr/>
          <p:nvPr/>
        </p:nvSpPr>
        <p:spPr>
          <a:xfrm>
            <a:off x="5801018" y="2847614"/>
            <a:ext cx="811049" cy="1032098"/>
          </a:xfrm>
          <a:prstGeom prst="downArrow">
            <a:avLst>
              <a:gd name="adj1" fmla="val 50000"/>
              <a:gd name="adj2" fmla="val 31814"/>
            </a:avLst>
          </a:prstGeom>
          <a:solidFill>
            <a:srgbClr val="00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43" u="none">
              <a:solidFill>
                <a:schemeClr val="dk1"/>
              </a:solidFill>
              <a:latin typeface="Angsana New"/>
              <a:ea typeface="Angsana New"/>
              <a:cs typeface="Angsana New"/>
              <a:sym typeface="Angsana New"/>
            </a:endParaRPr>
          </a:p>
        </p:txBody>
      </p:sp>
      <p:sp>
        <p:nvSpPr>
          <p:cNvPr id="657" name="Google Shape;657;p45"/>
          <p:cNvSpPr/>
          <p:nvPr/>
        </p:nvSpPr>
        <p:spPr>
          <a:xfrm>
            <a:off x="5063109" y="3879712"/>
            <a:ext cx="2507915" cy="118000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95" b="1" u="none">
                <a:solidFill>
                  <a:srgbClr val="FFFF66"/>
                </a:solidFill>
                <a:latin typeface="Angsana New"/>
                <a:ea typeface="Angsana New"/>
                <a:cs typeface="Angsana New"/>
                <a:sym typeface="Angsana New"/>
              </a:rPr>
              <a:t>กระบวน</a:t>
            </a:r>
            <a:endParaRPr/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95" b="1" u="none">
                <a:solidFill>
                  <a:srgbClr val="FFFF66"/>
                </a:solidFill>
                <a:latin typeface="Angsana New"/>
                <a:ea typeface="Angsana New"/>
                <a:cs typeface="Angsana New"/>
                <a:sym typeface="Angsana New"/>
              </a:rPr>
              <a:t>การปฏิบัติงาน</a:t>
            </a:r>
            <a:endParaRPr/>
          </a:p>
        </p:txBody>
      </p:sp>
      <p:sp>
        <p:nvSpPr>
          <p:cNvPr id="658" name="Google Shape;658;p45"/>
          <p:cNvSpPr/>
          <p:nvPr/>
        </p:nvSpPr>
        <p:spPr>
          <a:xfrm>
            <a:off x="7569399" y="4248666"/>
            <a:ext cx="999590" cy="497357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43" u="none">
              <a:solidFill>
                <a:schemeClr val="dk1"/>
              </a:solidFill>
              <a:latin typeface="Angsana New"/>
              <a:ea typeface="Angsana New"/>
              <a:cs typeface="Angsana New"/>
              <a:sym typeface="Angsana New"/>
            </a:endParaRPr>
          </a:p>
        </p:txBody>
      </p:sp>
      <p:sp>
        <p:nvSpPr>
          <p:cNvPr id="659" name="Google Shape;659;p45"/>
          <p:cNvSpPr/>
          <p:nvPr/>
        </p:nvSpPr>
        <p:spPr>
          <a:xfrm>
            <a:off x="4031012" y="4248666"/>
            <a:ext cx="999591" cy="497357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00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43" u="none">
              <a:solidFill>
                <a:schemeClr val="dk1"/>
              </a:solidFill>
              <a:latin typeface="Angsana New"/>
              <a:ea typeface="Angsana New"/>
              <a:cs typeface="Angsana New"/>
              <a:sym typeface="Angsana New"/>
            </a:endParaRPr>
          </a:p>
        </p:txBody>
      </p:sp>
      <p:sp>
        <p:nvSpPr>
          <p:cNvPr id="660" name="Google Shape;660;p45"/>
          <p:cNvSpPr/>
          <p:nvPr/>
        </p:nvSpPr>
        <p:spPr>
          <a:xfrm>
            <a:off x="1671004" y="3510756"/>
            <a:ext cx="2286868" cy="2064195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ลด</a:t>
            </a:r>
            <a:endParaRPr/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ความสิ้นเปลือง</a:t>
            </a:r>
            <a:endParaRPr/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ความสูญเปล่า</a:t>
            </a:r>
            <a:endParaRPr/>
          </a:p>
        </p:txBody>
      </p:sp>
      <p:sp>
        <p:nvSpPr>
          <p:cNvPr id="661" name="Google Shape;661;p45"/>
          <p:cNvSpPr/>
          <p:nvPr/>
        </p:nvSpPr>
        <p:spPr>
          <a:xfrm>
            <a:off x="8601497" y="3510756"/>
            <a:ext cx="1916288" cy="2064195"/>
          </a:xfrm>
          <a:prstGeom prst="ellipse">
            <a:avLst/>
          </a:prstGeom>
          <a:solidFill>
            <a:srgbClr val="FFFF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ลด</a:t>
            </a:r>
            <a:endParaRPr/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การรั่วไหล/</a:t>
            </a:r>
            <a:endParaRPr sz="3686" b="1" u="none">
              <a:solidFill>
                <a:srgbClr val="000000"/>
              </a:solidFill>
              <a:latin typeface="Angsana New"/>
              <a:ea typeface="Angsana New"/>
              <a:cs typeface="Angsana New"/>
              <a:sym typeface="Angsana New"/>
            </a:endParaRPr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ทุจริต</a:t>
            </a:r>
            <a:endParaRPr/>
          </a:p>
        </p:txBody>
      </p:sp>
      <p:sp>
        <p:nvSpPr>
          <p:cNvPr id="662" name="Google Shape;662;p45"/>
          <p:cNvSpPr/>
          <p:nvPr/>
        </p:nvSpPr>
        <p:spPr>
          <a:xfrm>
            <a:off x="4989969" y="5870764"/>
            <a:ext cx="2727337" cy="936202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ลดความเสี่ยง</a:t>
            </a:r>
            <a:endParaRPr/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00"/>
                </a:solidFill>
                <a:latin typeface="Angsana New"/>
                <a:ea typeface="Angsana New"/>
                <a:cs typeface="Angsana New"/>
                <a:sym typeface="Angsana New"/>
              </a:rPr>
              <a:t>ในรูปแบบต่างๆ</a:t>
            </a:r>
            <a:endParaRPr/>
          </a:p>
        </p:txBody>
      </p:sp>
      <p:sp>
        <p:nvSpPr>
          <p:cNvPr id="663" name="Google Shape;663;p45"/>
          <p:cNvSpPr/>
          <p:nvPr/>
        </p:nvSpPr>
        <p:spPr>
          <a:xfrm>
            <a:off x="6022066" y="5132855"/>
            <a:ext cx="497357" cy="663143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43" u="none">
              <a:solidFill>
                <a:schemeClr val="dk1"/>
              </a:solidFill>
              <a:latin typeface="Angsana New"/>
              <a:ea typeface="Angsana New"/>
              <a:cs typeface="Angsana New"/>
              <a:sym typeface="Angsana New"/>
            </a:endParaRPr>
          </a:p>
        </p:txBody>
      </p:sp>
      <p:grpSp>
        <p:nvGrpSpPr>
          <p:cNvPr id="664" name="Google Shape;664;p45"/>
          <p:cNvGrpSpPr/>
          <p:nvPr/>
        </p:nvGrpSpPr>
        <p:grpSpPr>
          <a:xfrm>
            <a:off x="4825380" y="575851"/>
            <a:ext cx="2759073" cy="1833396"/>
            <a:chOff x="2160" y="816"/>
            <a:chExt cx="1440" cy="1392"/>
          </a:xfrm>
        </p:grpSpPr>
        <p:pic>
          <p:nvPicPr>
            <p:cNvPr id="665" name="Google Shape;665;p45" descr="pe01561_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04" y="1248"/>
              <a:ext cx="1152" cy="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6" name="Google Shape;666;p45"/>
            <p:cNvSpPr/>
            <p:nvPr/>
          </p:nvSpPr>
          <p:spPr>
            <a:xfrm>
              <a:off x="2160" y="816"/>
              <a:ext cx="1440" cy="1392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pic>
        <p:nvPicPr>
          <p:cNvPr id="667" name="Google Shape;66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45"/>
          <p:cNvSpPr/>
          <p:nvPr/>
        </p:nvSpPr>
        <p:spPr>
          <a:xfrm>
            <a:off x="7092303" y="3275675"/>
            <a:ext cx="1476686" cy="830997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rgbClr val="C00000"/>
                </a:solidFill>
                <a:latin typeface="Angsana New"/>
                <a:ea typeface="Angsana New"/>
                <a:cs typeface="Angsana New"/>
                <a:sym typeface="Angsana New"/>
              </a:rPr>
              <a:t>สภาพแวดล้อม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rgbClr val="C00000"/>
                </a:solidFill>
                <a:latin typeface="Angsana New"/>
                <a:ea typeface="Angsana New"/>
                <a:cs typeface="Angsana New"/>
                <a:sym typeface="Angsana New"/>
              </a:rPr>
              <a:t>ของการควบคุม</a:t>
            </a:r>
            <a:endParaRPr/>
          </a:p>
        </p:txBody>
      </p:sp>
      <p:sp>
        <p:nvSpPr>
          <p:cNvPr id="669" name="Google Shape;669;p45"/>
          <p:cNvSpPr/>
          <p:nvPr/>
        </p:nvSpPr>
        <p:spPr>
          <a:xfrm>
            <a:off x="7092303" y="4879651"/>
            <a:ext cx="1181734" cy="52322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C00000"/>
                </a:solidFill>
                <a:latin typeface="Angsana New"/>
                <a:ea typeface="Angsana New"/>
                <a:cs typeface="Angsana New"/>
                <a:sym typeface="Angsana New"/>
              </a:rPr>
              <a:t>ความเสี่ยง</a:t>
            </a:r>
            <a:endParaRPr/>
          </a:p>
        </p:txBody>
      </p:sp>
      <p:sp>
        <p:nvSpPr>
          <p:cNvPr id="670" name="Google Shape;670;p45"/>
          <p:cNvSpPr/>
          <p:nvPr/>
        </p:nvSpPr>
        <p:spPr>
          <a:xfrm>
            <a:off x="3646934" y="3589033"/>
            <a:ext cx="1872629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E36C09"/>
                </a:solidFill>
                <a:latin typeface="Angsana New"/>
                <a:ea typeface="Angsana New"/>
                <a:cs typeface="Angsana New"/>
                <a:sym typeface="Angsana New"/>
              </a:rPr>
              <a:t>การควบคุมที่มีอยู่</a:t>
            </a:r>
            <a:endParaRPr/>
          </a:p>
        </p:txBody>
      </p:sp>
      <p:sp>
        <p:nvSpPr>
          <p:cNvPr id="671" name="Google Shape;671;p45"/>
          <p:cNvSpPr/>
          <p:nvPr/>
        </p:nvSpPr>
        <p:spPr>
          <a:xfrm>
            <a:off x="4031012" y="4879651"/>
            <a:ext cx="1717137" cy="830997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rgbClr val="E36C09"/>
                </a:solidFill>
                <a:latin typeface="Angsana New"/>
                <a:ea typeface="Angsana New"/>
                <a:cs typeface="Angsana New"/>
                <a:sym typeface="Angsana New"/>
              </a:rPr>
              <a:t>จุดอ่อน/ความเสี่ยง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rgbClr val="E36C09"/>
                </a:solidFill>
                <a:latin typeface="Angsana New"/>
                <a:ea typeface="Angsana New"/>
                <a:cs typeface="Angsana New"/>
                <a:sym typeface="Angsana New"/>
              </a:rPr>
              <a:t>ที่ยังเหลืออยู่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6"/>
          <p:cNvSpPr/>
          <p:nvPr/>
        </p:nvSpPr>
        <p:spPr>
          <a:xfrm>
            <a:off x="1414198" y="-1"/>
            <a:ext cx="9362017" cy="702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57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7" name="Google Shape;677;p46"/>
          <p:cNvSpPr/>
          <p:nvPr/>
        </p:nvSpPr>
        <p:spPr>
          <a:xfrm>
            <a:off x="3146821" y="266558"/>
            <a:ext cx="6044678" cy="1401052"/>
          </a:xfrm>
          <a:prstGeom prst="flowChartPredefinedProcess">
            <a:avLst/>
          </a:prstGeom>
          <a:solidFill>
            <a:srgbClr val="99FF3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FF"/>
                </a:solidFill>
                <a:latin typeface="Fahkwang"/>
                <a:ea typeface="Fahkwang"/>
                <a:cs typeface="Fahkwang"/>
                <a:sym typeface="Fahkwang"/>
              </a:rPr>
              <a:t>การประเมินรายครั้ง</a:t>
            </a:r>
            <a:endParaRPr sz="3686" b="1" u="none">
              <a:solidFill>
                <a:srgbClr val="0000FF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 u="none">
                <a:solidFill>
                  <a:srgbClr val="0000FF"/>
                </a:solidFill>
                <a:latin typeface="Fahkwang"/>
                <a:ea typeface="Fahkwang"/>
                <a:cs typeface="Fahkwang"/>
                <a:sym typeface="Fahkwang"/>
              </a:rPr>
              <a:t>(Control Self Assessment : CSA)</a:t>
            </a:r>
            <a:endParaRPr/>
          </a:p>
        </p:txBody>
      </p:sp>
      <p:sp>
        <p:nvSpPr>
          <p:cNvPr id="678" name="Google Shape;678;p46"/>
          <p:cNvSpPr/>
          <p:nvPr/>
        </p:nvSpPr>
        <p:spPr>
          <a:xfrm>
            <a:off x="1126655" y="2257612"/>
            <a:ext cx="3419594" cy="1548958"/>
          </a:xfrm>
          <a:prstGeom prst="flowChartPunchedCard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การประเมินตามแบบประเมิน</a:t>
            </a:r>
            <a:endParaRPr/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th-TH" sz="24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องค์ประกอบของมาตรฐาน</a:t>
            </a:r>
            <a:endParaRPr/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th-TH" sz="24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การควบคุมภายใน</a:t>
            </a:r>
            <a:endParaRPr/>
          </a:p>
        </p:txBody>
      </p:sp>
      <p:sp>
        <p:nvSpPr>
          <p:cNvPr id="679" name="Google Shape;679;p46"/>
          <p:cNvSpPr/>
          <p:nvPr/>
        </p:nvSpPr>
        <p:spPr>
          <a:xfrm>
            <a:off x="4694154" y="2257612"/>
            <a:ext cx="3129244" cy="1547333"/>
          </a:xfrm>
          <a:prstGeom prst="flowChartPunchedCard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การประเมินการ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ควบคุมภายใน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ที่มีอยู่ของกิจกรรมต่าง ๆ </a:t>
            </a:r>
            <a:endParaRPr/>
          </a:p>
        </p:txBody>
      </p:sp>
      <p:sp>
        <p:nvSpPr>
          <p:cNvPr id="680" name="Google Shape;680;p46"/>
          <p:cNvSpPr/>
          <p:nvPr/>
        </p:nvSpPr>
        <p:spPr>
          <a:xfrm>
            <a:off x="7938352" y="2109705"/>
            <a:ext cx="3341429" cy="1695241"/>
          </a:xfrm>
          <a:prstGeom prst="flowChartPunchedCard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57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การประเมินความเสี่ยงที่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57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ยังมีอยู่ที่เกี่ยวข้องกับ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57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การบรรลุวัตถุประสงค์ของ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57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กิจกรรมต่าง ๆ </a:t>
            </a:r>
            <a:endParaRPr/>
          </a:p>
        </p:txBody>
      </p:sp>
      <p:sp>
        <p:nvSpPr>
          <p:cNvPr id="681" name="Google Shape;681;p46"/>
          <p:cNvSpPr/>
          <p:nvPr/>
        </p:nvSpPr>
        <p:spPr>
          <a:xfrm>
            <a:off x="2261006" y="2257612"/>
            <a:ext cx="367329" cy="294188"/>
          </a:xfrm>
          <a:prstGeom prst="ellipse">
            <a:avLst/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682" name="Google Shape;682;p46"/>
          <p:cNvSpPr/>
          <p:nvPr/>
        </p:nvSpPr>
        <p:spPr>
          <a:xfrm>
            <a:off x="4989968" y="2403894"/>
            <a:ext cx="367329" cy="294188"/>
          </a:xfrm>
          <a:prstGeom prst="ellipse">
            <a:avLst/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683" name="Google Shape;683;p46"/>
          <p:cNvSpPr/>
          <p:nvPr/>
        </p:nvSpPr>
        <p:spPr>
          <a:xfrm>
            <a:off x="8380449" y="2109704"/>
            <a:ext cx="367329" cy="294189"/>
          </a:xfrm>
          <a:prstGeom prst="ellipse">
            <a:avLst/>
          </a:prstGeom>
          <a:solidFill>
            <a:schemeClr val="accent1"/>
          </a:solidFill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684" name="Google Shape;684;p46"/>
          <p:cNvSpPr/>
          <p:nvPr/>
        </p:nvSpPr>
        <p:spPr>
          <a:xfrm>
            <a:off x="3072055" y="4690760"/>
            <a:ext cx="4349437" cy="176838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วิเคราะห์ความมีอยู่ ความเพียงพอ </a:t>
            </a:r>
            <a:endParaRPr/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None/>
            </a:pPr>
            <a:r>
              <a:rPr lang="th-TH" sz="28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ประสิทธิผลของการควบคุม</a:t>
            </a:r>
            <a:endParaRPr/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None/>
            </a:pPr>
            <a:r>
              <a:rPr lang="th-TH" sz="2800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และเสนอแผนการปรับปรุง</a:t>
            </a:r>
            <a:endParaRPr/>
          </a:p>
        </p:txBody>
      </p:sp>
      <p:cxnSp>
        <p:nvCxnSpPr>
          <p:cNvPr id="685" name="Google Shape;685;p46"/>
          <p:cNvCxnSpPr/>
          <p:nvPr/>
        </p:nvCxnSpPr>
        <p:spPr>
          <a:xfrm>
            <a:off x="3072056" y="3804945"/>
            <a:ext cx="2800500" cy="934500"/>
          </a:xfrm>
          <a:prstGeom prst="bentConnector3">
            <a:avLst>
              <a:gd name="adj1" fmla="val 0"/>
            </a:avLst>
          </a:prstGeom>
          <a:noFill/>
          <a:ln w="57150" cap="flat" cmpd="sng">
            <a:solidFill>
              <a:srgbClr val="3333CC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686" name="Google Shape;686;p46"/>
          <p:cNvCxnSpPr>
            <a:stCxn id="676" idx="3"/>
          </p:cNvCxnSpPr>
          <p:nvPr/>
        </p:nvCxnSpPr>
        <p:spPr>
          <a:xfrm flipH="1">
            <a:off x="9609215" y="3510756"/>
            <a:ext cx="1167000" cy="294300"/>
          </a:xfrm>
          <a:prstGeom prst="bentConnector4">
            <a:avLst>
              <a:gd name="adj1" fmla="val -62739"/>
              <a:gd name="adj2" fmla="val 1270593"/>
            </a:avLst>
          </a:prstGeom>
          <a:noFill/>
          <a:ln>
            <a:noFill/>
          </a:ln>
        </p:spPr>
      </p:cxnSp>
      <p:cxnSp>
        <p:nvCxnSpPr>
          <p:cNvPr id="687" name="Google Shape;687;p46"/>
          <p:cNvCxnSpPr/>
          <p:nvPr/>
        </p:nvCxnSpPr>
        <p:spPr>
          <a:xfrm flipH="1">
            <a:off x="5874113" y="3804945"/>
            <a:ext cx="3267000" cy="936300"/>
          </a:xfrm>
          <a:prstGeom prst="bentConnector3">
            <a:avLst>
              <a:gd name="adj1" fmla="val 0"/>
            </a:avLst>
          </a:prstGeom>
          <a:noFill/>
          <a:ln w="57150" cap="flat" cmpd="sng">
            <a:solidFill>
              <a:srgbClr val="3333CC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688" name="Google Shape;688;p46"/>
          <p:cNvCxnSpPr>
            <a:stCxn id="677" idx="2"/>
            <a:endCxn id="678" idx="0"/>
          </p:cNvCxnSpPr>
          <p:nvPr/>
        </p:nvCxnSpPr>
        <p:spPr>
          <a:xfrm rot="5400000">
            <a:off x="4207760" y="296310"/>
            <a:ext cx="590100" cy="3332700"/>
          </a:xfrm>
          <a:prstGeom prst="bentConnector3">
            <a:avLst>
              <a:gd name="adj1" fmla="val 49992"/>
            </a:avLst>
          </a:prstGeom>
          <a:noFill/>
          <a:ln w="57150" cap="flat" cmpd="sng">
            <a:solidFill>
              <a:srgbClr val="3333CC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689" name="Google Shape;689;p46"/>
          <p:cNvCxnSpPr>
            <a:stCxn id="677" idx="2"/>
          </p:cNvCxnSpPr>
          <p:nvPr/>
        </p:nvCxnSpPr>
        <p:spPr>
          <a:xfrm rot="-5400000" flipH="1">
            <a:off x="7667960" y="168810"/>
            <a:ext cx="442200" cy="3439800"/>
          </a:xfrm>
          <a:prstGeom prst="bentConnector3">
            <a:avLst>
              <a:gd name="adj1" fmla="val 49988"/>
            </a:avLst>
          </a:prstGeom>
          <a:noFill/>
          <a:ln w="57150" cap="flat" cmpd="sng">
            <a:solidFill>
              <a:srgbClr val="3333CC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690" name="Google Shape;690;p46"/>
          <p:cNvCxnSpPr>
            <a:stCxn id="677" idx="2"/>
            <a:endCxn id="679" idx="0"/>
          </p:cNvCxnSpPr>
          <p:nvPr/>
        </p:nvCxnSpPr>
        <p:spPr>
          <a:xfrm>
            <a:off x="6169160" y="1667610"/>
            <a:ext cx="89700" cy="590100"/>
          </a:xfrm>
          <a:prstGeom prst="straightConnector1">
            <a:avLst/>
          </a:prstGeom>
          <a:noFill/>
          <a:ln w="57150" cap="flat" cmpd="sng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1" name="Google Shape;691;p46"/>
          <p:cNvSpPr/>
          <p:nvPr/>
        </p:nvSpPr>
        <p:spPr>
          <a:xfrm>
            <a:off x="8151417" y="5327085"/>
            <a:ext cx="2868106" cy="1768381"/>
          </a:xfrm>
          <a:prstGeom prst="flowChartMultidocument">
            <a:avLst/>
          </a:prstGeom>
          <a:solidFill>
            <a:srgbClr val="FF99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67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รายงานของ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67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ส่วนงานย่อย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67" b="1" u="none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(ปค 4 ปค 5)</a:t>
            </a:r>
            <a:endParaRPr sz="2867" b="1" u="none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cxnSp>
        <p:nvCxnSpPr>
          <p:cNvPr id="692" name="Google Shape;692;p46"/>
          <p:cNvCxnSpPr/>
          <p:nvPr/>
        </p:nvCxnSpPr>
        <p:spPr>
          <a:xfrm>
            <a:off x="7421492" y="4984949"/>
            <a:ext cx="1991054" cy="0"/>
          </a:xfrm>
          <a:prstGeom prst="straightConnector1">
            <a:avLst/>
          </a:prstGeom>
          <a:noFill/>
          <a:ln w="57150" cap="flat" cmpd="sng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3" name="Google Shape;693;p46"/>
          <p:cNvCxnSpPr/>
          <p:nvPr/>
        </p:nvCxnSpPr>
        <p:spPr>
          <a:xfrm>
            <a:off x="9412546" y="4984949"/>
            <a:ext cx="0" cy="663143"/>
          </a:xfrm>
          <a:prstGeom prst="straightConnector1">
            <a:avLst/>
          </a:prstGeom>
          <a:noFill/>
          <a:ln w="57150" cap="flat" cmpd="sng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4" name="Google Shape;694;p46"/>
          <p:cNvCxnSpPr/>
          <p:nvPr/>
        </p:nvCxnSpPr>
        <p:spPr>
          <a:xfrm>
            <a:off x="6464161" y="3804946"/>
            <a:ext cx="0" cy="222672"/>
          </a:xfrm>
          <a:prstGeom prst="straightConnector1">
            <a:avLst/>
          </a:prstGeom>
          <a:noFill/>
          <a:ln w="57150" cap="flat" cmpd="sng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5" name="Google Shape;69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47"/>
          <p:cNvGrpSpPr/>
          <p:nvPr/>
        </p:nvGrpSpPr>
        <p:grpSpPr>
          <a:xfrm>
            <a:off x="2049511" y="229244"/>
            <a:ext cx="9801450" cy="6331293"/>
            <a:chOff x="255087" y="87892"/>
            <a:chExt cx="9801450" cy="6331293"/>
          </a:xfrm>
        </p:grpSpPr>
        <p:sp>
          <p:nvSpPr>
            <p:cNvPr id="701" name="Google Shape;701;p47"/>
            <p:cNvSpPr/>
            <p:nvPr/>
          </p:nvSpPr>
          <p:spPr>
            <a:xfrm rot="5400000">
              <a:off x="1709171" y="1936111"/>
              <a:ext cx="1680715" cy="1933204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7692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7"/>
            <p:cNvSpPr/>
            <p:nvPr/>
          </p:nvSpPr>
          <p:spPr>
            <a:xfrm>
              <a:off x="255087" y="319120"/>
              <a:ext cx="4528532" cy="1668601"/>
            </a:xfrm>
            <a:prstGeom prst="roundRect">
              <a:avLst>
                <a:gd name="adj" fmla="val 16670"/>
              </a:avLst>
            </a:prstGeom>
            <a:solidFill>
              <a:srgbClr val="FFD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7"/>
            <p:cNvSpPr txBox="1"/>
            <p:nvPr/>
          </p:nvSpPr>
          <p:spPr>
            <a:xfrm>
              <a:off x="336556" y="400589"/>
              <a:ext cx="4365594" cy="150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endParaRPr sz="32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704" name="Google Shape;704;p47"/>
            <p:cNvSpPr/>
            <p:nvPr/>
          </p:nvSpPr>
          <p:spPr>
            <a:xfrm>
              <a:off x="4400410" y="87892"/>
              <a:ext cx="2736203" cy="2128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7"/>
            <p:cNvSpPr/>
            <p:nvPr/>
          </p:nvSpPr>
          <p:spPr>
            <a:xfrm rot="5400000">
              <a:off x="4769989" y="4208253"/>
              <a:ext cx="1834962" cy="192178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FF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7"/>
            <p:cNvSpPr/>
            <p:nvPr/>
          </p:nvSpPr>
          <p:spPr>
            <a:xfrm>
              <a:off x="3652348" y="2835397"/>
              <a:ext cx="3762114" cy="1326264"/>
            </a:xfrm>
            <a:prstGeom prst="roundRect">
              <a:avLst>
                <a:gd name="adj" fmla="val 16670"/>
              </a:avLst>
            </a:prstGeom>
            <a:solidFill>
              <a:srgbClr val="566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7"/>
            <p:cNvSpPr txBox="1"/>
            <p:nvPr/>
          </p:nvSpPr>
          <p:spPr>
            <a:xfrm>
              <a:off x="3717103" y="2900152"/>
              <a:ext cx="3632604" cy="11967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endParaRPr sz="32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708" name="Google Shape;708;p47"/>
            <p:cNvSpPr/>
            <p:nvPr/>
          </p:nvSpPr>
          <p:spPr>
            <a:xfrm>
              <a:off x="7320334" y="2517821"/>
              <a:ext cx="2736203" cy="2128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7"/>
            <p:cNvSpPr/>
            <p:nvPr/>
          </p:nvSpPr>
          <p:spPr>
            <a:xfrm>
              <a:off x="6684872" y="4676297"/>
              <a:ext cx="3279548" cy="1742888"/>
            </a:xfrm>
            <a:prstGeom prst="roundRect">
              <a:avLst>
                <a:gd name="adj" fmla="val 16670"/>
              </a:avLst>
            </a:prstGeom>
            <a:solidFill>
              <a:srgbClr val="4AA9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7"/>
            <p:cNvSpPr txBox="1"/>
            <p:nvPr/>
          </p:nvSpPr>
          <p:spPr>
            <a:xfrm>
              <a:off x="6769968" y="4761393"/>
              <a:ext cx="3109356" cy="15726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endParaRPr sz="32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711" name="Google Shape;711;p47"/>
          <p:cNvGrpSpPr/>
          <p:nvPr/>
        </p:nvGrpSpPr>
        <p:grpSpPr>
          <a:xfrm>
            <a:off x="-1251" y="2400219"/>
            <a:ext cx="3433232" cy="2350762"/>
            <a:chOff x="-295426" y="680038"/>
            <a:chExt cx="4322441" cy="751700"/>
          </a:xfrm>
        </p:grpSpPr>
        <p:sp>
          <p:nvSpPr>
            <p:cNvPr id="712" name="Google Shape;712;p47"/>
            <p:cNvSpPr/>
            <p:nvPr/>
          </p:nvSpPr>
          <p:spPr>
            <a:xfrm>
              <a:off x="-262379" y="680038"/>
              <a:ext cx="4289394" cy="734944"/>
            </a:xfrm>
            <a:prstGeom prst="foldedCorner">
              <a:avLst>
                <a:gd name="adj" fmla="val 50000"/>
              </a:avLst>
            </a:prstGeom>
            <a:solidFill>
              <a:srgbClr val="94FADF"/>
            </a:solidFill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47"/>
            <p:cNvSpPr/>
            <p:nvPr/>
          </p:nvSpPr>
          <p:spPr>
            <a:xfrm>
              <a:off x="-295426" y="736468"/>
              <a:ext cx="4025938" cy="695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44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แนวทางการประเมินผลการควบคุมภายใน</a:t>
              </a:r>
              <a:endParaRPr/>
            </a:p>
          </p:txBody>
        </p:sp>
      </p:grpSp>
      <p:pic>
        <p:nvPicPr>
          <p:cNvPr id="714" name="Google Shape;71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94776">
            <a:off x="8801788" y="787108"/>
            <a:ext cx="2684722" cy="27744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15" name="Google Shape;715;p47"/>
          <p:cNvPicPr preferRelativeResize="0"/>
          <p:nvPr/>
        </p:nvPicPr>
        <p:blipFill rotWithShape="1">
          <a:blip r:embed="rId4">
            <a:alphaModFix/>
          </a:blip>
          <a:srcRect l="12164" t="40204" r="15551" b="10654"/>
          <a:stretch/>
        </p:blipFill>
        <p:spPr>
          <a:xfrm>
            <a:off x="239961" y="4989943"/>
            <a:ext cx="5070591" cy="17323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716" name="Google Shape;716;p47"/>
          <p:cNvSpPr/>
          <p:nvPr/>
        </p:nvSpPr>
        <p:spPr>
          <a:xfrm>
            <a:off x="2958097" y="561822"/>
            <a:ext cx="3900015" cy="97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ภารกิจตามกฎกระทรวง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แบ่งส่วนราชการที่จัดตั้งหน่วยงาน </a:t>
            </a:r>
            <a:endParaRPr/>
          </a:p>
        </p:txBody>
      </p:sp>
      <p:sp>
        <p:nvSpPr>
          <p:cNvPr id="717" name="Google Shape;717;p47"/>
          <p:cNvSpPr/>
          <p:nvPr/>
        </p:nvSpPr>
        <p:spPr>
          <a:xfrm>
            <a:off x="6144758" y="3060972"/>
            <a:ext cx="2682792" cy="976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FF66"/>
                </a:solidFill>
                <a:latin typeface="Sarabun"/>
                <a:ea typeface="Sarabun"/>
                <a:cs typeface="Sarabun"/>
                <a:sym typeface="Sarabun"/>
              </a:rPr>
              <a:t>ภารกิจตามแผนการดำเนินงานที่สำคัญ</a:t>
            </a:r>
            <a:endParaRPr/>
          </a:p>
        </p:txBody>
      </p:sp>
      <p:sp>
        <p:nvSpPr>
          <p:cNvPr id="718" name="Google Shape;718;p47"/>
          <p:cNvSpPr/>
          <p:nvPr/>
        </p:nvSpPr>
        <p:spPr>
          <a:xfrm>
            <a:off x="8615486" y="5147087"/>
            <a:ext cx="2309021" cy="141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ภารกิจอื่น ๆ ที่สำคัญ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เช่น ภารกิจสนับสนุน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Back Office </a:t>
            </a:r>
            <a:endParaRPr/>
          </a:p>
        </p:txBody>
      </p:sp>
      <p:sp>
        <p:nvSpPr>
          <p:cNvPr id="719" name="Google Shape;719;p47"/>
          <p:cNvSpPr/>
          <p:nvPr/>
        </p:nvSpPr>
        <p:spPr>
          <a:xfrm rot="-1620420">
            <a:off x="1450383" y="1326191"/>
            <a:ext cx="1434971" cy="974558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8"/>
          <p:cNvSpPr/>
          <p:nvPr/>
        </p:nvSpPr>
        <p:spPr>
          <a:xfrm>
            <a:off x="236628" y="1926580"/>
            <a:ext cx="11851255" cy="457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ข้อ ๒๐ สำนักงานสาธารณสุขจังหวัด มีอำนาจหน้าที่ ดังต่อไปนี้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(๑) จัดทำแผนยุทธศาสตร์ด้านสุขภาพในเขตพื้นที่จังหวัด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(๒) ดำเนินการและให้บริการด้านการแพทย์และการสาธารณสุขในเขตพื้นที่จังหวัด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(๓) กำกับ ดูแล ประเมินผล และสนับสนุนการปฏิบัติงานของหน่วยงานสาธารณสุข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ในเขตพื้นที่จังหวัด เพื่อให้การปฏิบัติงานเป็นไปตามกฎหมาย มีการบริการสุขภาพที่มีคุณภาพและ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มีการคุ้มครองผู้บริโภคด้านสุขภาพ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(๔) ส่งเสริม สนับสนุน และประสานงานเกี่ยวกับงานสาธารณสุขในเขตพื้นที่จังหวัดให้เป็นไปตามนโยบายของกระทรวง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(๕) พัฒนาระบบสารสนเทศ งานสุขศึกษา และการสื่อสารสาธารณะด้านสุขภาพในเขตพื้นที่จังหวัด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(๖) ปฏิบัติงานร่วมกับหรือสนับสนุนการปฏิบัติงานของหน่วยงานอื่นที่เกี่ยวข้องหรือที่ได้รับมอบหมาย</a:t>
            </a:r>
            <a:endParaRPr/>
          </a:p>
        </p:txBody>
      </p:sp>
      <p:sp>
        <p:nvSpPr>
          <p:cNvPr id="726" name="Google Shape;726;p48"/>
          <p:cNvSpPr/>
          <p:nvPr/>
        </p:nvSpPr>
        <p:spPr>
          <a:xfrm>
            <a:off x="581635" y="316415"/>
            <a:ext cx="11161240" cy="158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กฎกระทรวง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แบ่งส่วนราชการสำนักงานปลัดกระทรวง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กระทรวงสาธารณสุข พ.ศ. ๒๕๖๐</a:t>
            </a:r>
            <a:endParaRPr/>
          </a:p>
        </p:txBody>
      </p:sp>
      <p:pic>
        <p:nvPicPr>
          <p:cNvPr id="727" name="Google Shape;72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9"/>
          <p:cNvSpPr/>
          <p:nvPr/>
        </p:nvSpPr>
        <p:spPr>
          <a:xfrm>
            <a:off x="301073" y="918468"/>
            <a:ext cx="11232536" cy="552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50" tIns="54875" rIns="109750" bIns="548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ข้อ ๒๑ สำนักงานสาธารณสุขอำเภอ มีอำนาจหน้าที่ ดังต่อไปนี้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(๑) จัดทำแผนยุทธศาสตร์ด้านสุขภาพในเขตพื้นที่อำเภอ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(๒) ดำเนินการและให้บริการด้านการแพทย์และการสาธารณสุขในเขตพื้นที่อำเภอ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(๓) กำกับ ดูแล ประเมินผล และสนับสนุนการปฏิบัติงานของหน่วยงานสาธารณสุข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ในเขตพื้นที่อำเภอ เพื่อให้การปฏิบัติงานเป็นไปตามกฎหมาย มีการบริการสุขภาพที่มีคุณภาพและ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มีการคุ้มครองผู้บริโภคด้านสุขภาพ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(๔) ส่งเสริม สนับสนุน และประสานงานเกี่ยวกับงานสาธารณสุขในเขตพื้นที่อำเภอ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ให้เป็นไปตามนโยบายของกระทรวง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(๕) พัฒนาระบบสารสนเทศ งานสุขศึกษา และการสื่อสารสาธารณะด้านสุขภาพ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ในเขตพื้นที่อำเภอ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(๖) ปฏิบัติงานร่วมกับหรือสนับสนุนการปฏิบัติงานของหน่วยงานอื่นที่เกี่ยวข้องหรือที่ได้รับมอบหมาย</a:t>
            </a:r>
            <a:endParaRPr/>
          </a:p>
        </p:txBody>
      </p:sp>
      <p:pic>
        <p:nvPicPr>
          <p:cNvPr id="733" name="Google Shape;73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5"/>
          <p:cNvPicPr preferRelativeResize="0"/>
          <p:nvPr/>
        </p:nvPicPr>
        <p:blipFill rotWithShape="1">
          <a:blip r:embed="rId3">
            <a:alphaModFix/>
          </a:blip>
          <a:srcRect l="44685" t="15865" r="13967"/>
          <a:stretch/>
        </p:blipFill>
        <p:spPr>
          <a:xfrm>
            <a:off x="-9542" y="918468"/>
            <a:ext cx="3744416" cy="457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4">
            <a:alphaModFix/>
          </a:blip>
          <a:srcRect l="42321" t="21371" r="24009"/>
          <a:stretch/>
        </p:blipFill>
        <p:spPr>
          <a:xfrm>
            <a:off x="4422900" y="955501"/>
            <a:ext cx="3714096" cy="453650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5"/>
          <p:cNvSpPr/>
          <p:nvPr/>
        </p:nvSpPr>
        <p:spPr>
          <a:xfrm>
            <a:off x="3695143" y="2058036"/>
            <a:ext cx="644543" cy="34203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C5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5">
            <a:alphaModFix/>
          </a:blip>
          <a:srcRect t="13081"/>
          <a:stretch/>
        </p:blipFill>
        <p:spPr>
          <a:xfrm>
            <a:off x="8202474" y="1926580"/>
            <a:ext cx="3973034" cy="496347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/>
          <p:nvPr/>
        </p:nvSpPr>
        <p:spPr>
          <a:xfrm rot="-1153721" flipH="1">
            <a:off x="8344163" y="1313210"/>
            <a:ext cx="654560" cy="97755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DE9D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0"/>
          <p:cNvSpPr/>
          <p:nvPr/>
        </p:nvSpPr>
        <p:spPr>
          <a:xfrm>
            <a:off x="6527254" y="6031036"/>
            <a:ext cx="2796662" cy="79543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0000CC"/>
                </a:solidFill>
                <a:latin typeface="Tahoma"/>
                <a:ea typeface="Tahoma"/>
                <a:cs typeface="Tahoma"/>
                <a:sym typeface="Tahoma"/>
              </a:rPr>
              <a:t>รพ.สต.ทุกแห่ง</a:t>
            </a:r>
            <a:endParaRPr/>
          </a:p>
        </p:txBody>
      </p:sp>
      <p:sp>
        <p:nvSpPr>
          <p:cNvPr id="739" name="Google Shape;739;p50"/>
          <p:cNvSpPr/>
          <p:nvPr/>
        </p:nvSpPr>
        <p:spPr>
          <a:xfrm>
            <a:off x="7529231" y="5625753"/>
            <a:ext cx="648072" cy="3600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0" name="Google Shape;740;p50"/>
          <p:cNvSpPr/>
          <p:nvPr/>
        </p:nvSpPr>
        <p:spPr>
          <a:xfrm>
            <a:off x="5783165" y="4704264"/>
            <a:ext cx="4180734" cy="91466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สำนักงานสาธารณสุขอำเภอ</a:t>
            </a:r>
            <a:endParaRPr/>
          </a:p>
        </p:txBody>
      </p:sp>
      <p:sp>
        <p:nvSpPr>
          <p:cNvPr id="741" name="Google Shape;741;p50"/>
          <p:cNvSpPr/>
          <p:nvPr/>
        </p:nvSpPr>
        <p:spPr>
          <a:xfrm>
            <a:off x="7477488" y="4217652"/>
            <a:ext cx="792088" cy="418746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2" name="Google Shape;742;p50"/>
          <p:cNvSpPr/>
          <p:nvPr/>
        </p:nvSpPr>
        <p:spPr>
          <a:xfrm>
            <a:off x="6105488" y="3348580"/>
            <a:ext cx="3492388" cy="812677"/>
          </a:xfrm>
          <a:prstGeom prst="rect">
            <a:avLst/>
          </a:prstGeom>
          <a:solidFill>
            <a:srgbClr val="0F243E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สำนักงานสาธารณสุขจังหวัด</a:t>
            </a:r>
            <a:endParaRPr/>
          </a:p>
        </p:txBody>
      </p:sp>
      <p:sp>
        <p:nvSpPr>
          <p:cNvPr id="743" name="Google Shape;743;p50"/>
          <p:cNvSpPr/>
          <p:nvPr/>
        </p:nvSpPr>
        <p:spPr>
          <a:xfrm>
            <a:off x="10577724" y="2584142"/>
            <a:ext cx="1180499" cy="252969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รพศ./รพท./รพช</a:t>
            </a:r>
            <a:endParaRPr sz="2800"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4" name="Google Shape;744;p50"/>
          <p:cNvSpPr/>
          <p:nvPr/>
        </p:nvSpPr>
        <p:spPr>
          <a:xfrm>
            <a:off x="9673262" y="3392512"/>
            <a:ext cx="820234" cy="678903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5" name="Google Shape;745;p50"/>
          <p:cNvSpPr/>
          <p:nvPr/>
        </p:nvSpPr>
        <p:spPr>
          <a:xfrm>
            <a:off x="6353334" y="1968645"/>
            <a:ext cx="3168352" cy="690732"/>
          </a:xfrm>
          <a:prstGeom prst="roundRect">
            <a:avLst>
              <a:gd name="adj" fmla="val 16667"/>
            </a:avLst>
          </a:prstGeom>
          <a:solidFill>
            <a:srgbClr val="FABF8E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ผู้ว่าราชการจังหวัด</a:t>
            </a:r>
            <a:endParaRPr/>
          </a:p>
        </p:txBody>
      </p:sp>
      <p:sp>
        <p:nvSpPr>
          <p:cNvPr id="746" name="Google Shape;746;p50"/>
          <p:cNvSpPr/>
          <p:nvPr/>
        </p:nvSpPr>
        <p:spPr>
          <a:xfrm>
            <a:off x="7506493" y="2769441"/>
            <a:ext cx="738082" cy="491403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7" name="Google Shape;747;p50"/>
          <p:cNvSpPr/>
          <p:nvPr/>
        </p:nvSpPr>
        <p:spPr>
          <a:xfrm>
            <a:off x="4700386" y="3600133"/>
            <a:ext cx="1155401" cy="64743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8" name="Google Shape;748;p50"/>
          <p:cNvSpPr/>
          <p:nvPr/>
        </p:nvSpPr>
        <p:spPr>
          <a:xfrm>
            <a:off x="1242744" y="3600133"/>
            <a:ext cx="3189352" cy="1483432"/>
          </a:xfrm>
          <a:prstGeom prst="roundRect">
            <a:avLst>
              <a:gd name="adj" fmla="val 16667"/>
            </a:avLst>
          </a:prstGeom>
          <a:solidFill>
            <a:srgbClr val="B6DDE7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สำนักงานปลัดกระทรวงสาธารณสุข</a:t>
            </a:r>
            <a:endParaRPr/>
          </a:p>
        </p:txBody>
      </p:sp>
      <p:sp>
        <p:nvSpPr>
          <p:cNvPr id="749" name="Google Shape;749;p50"/>
          <p:cNvSpPr/>
          <p:nvPr/>
        </p:nvSpPr>
        <p:spPr>
          <a:xfrm>
            <a:off x="1442018" y="2244783"/>
            <a:ext cx="2688859" cy="721070"/>
          </a:xfrm>
          <a:prstGeom prst="rect">
            <a:avLst/>
          </a:prstGeom>
          <a:solidFill>
            <a:srgbClr val="FFFFC5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CC33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CC33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CC3300"/>
                </a:solidFill>
                <a:latin typeface="Sarabun"/>
                <a:ea typeface="Sarabun"/>
                <a:cs typeface="Sarabun"/>
                <a:sym typeface="Sarabun"/>
              </a:rPr>
              <a:t>กระทรวงสาธารณสุข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CC3300"/>
                </a:solidFill>
                <a:latin typeface="Sarabun"/>
                <a:ea typeface="Sarabun"/>
                <a:cs typeface="Sarabun"/>
                <a:sym typeface="Sarabun"/>
              </a:rPr>
              <a:t>(16 หน่วยงาน)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CC33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CC33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0" name="Google Shape;750;p50"/>
          <p:cNvSpPr/>
          <p:nvPr/>
        </p:nvSpPr>
        <p:spPr>
          <a:xfrm>
            <a:off x="2495381" y="3017865"/>
            <a:ext cx="684075" cy="432048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13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1" name="Google Shape;751;p50"/>
          <p:cNvSpPr txBox="1"/>
          <p:nvPr/>
        </p:nvSpPr>
        <p:spPr>
          <a:xfrm>
            <a:off x="6620464" y="897756"/>
            <a:ext cx="2529531" cy="472672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กระทรวงการคลัง</a:t>
            </a:r>
            <a:endParaRPr/>
          </a:p>
        </p:txBody>
      </p:sp>
      <p:sp>
        <p:nvSpPr>
          <p:cNvPr id="752" name="Google Shape;752;p50"/>
          <p:cNvSpPr/>
          <p:nvPr/>
        </p:nvSpPr>
        <p:spPr>
          <a:xfrm>
            <a:off x="7517675" y="1427407"/>
            <a:ext cx="738082" cy="491403"/>
          </a:xfrm>
          <a:prstGeom prst="up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3" name="Google Shape;753;p50"/>
          <p:cNvSpPr txBox="1"/>
          <p:nvPr/>
        </p:nvSpPr>
        <p:spPr>
          <a:xfrm>
            <a:off x="8256231" y="2714136"/>
            <a:ext cx="2835664" cy="4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ภายใน 90 วันนับจากสิ้นปีงบประมาณ</a:t>
            </a:r>
            <a:endParaRPr/>
          </a:p>
        </p:txBody>
      </p:sp>
      <p:sp>
        <p:nvSpPr>
          <p:cNvPr id="754" name="Google Shape;754;p50"/>
          <p:cNvSpPr txBox="1"/>
          <p:nvPr/>
        </p:nvSpPr>
        <p:spPr>
          <a:xfrm>
            <a:off x="8497983" y="1377572"/>
            <a:ext cx="2931831" cy="4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ภายใน 180 วันนับจากสิ้นปีงบประมาณ</a:t>
            </a:r>
            <a:endParaRPr/>
          </a:p>
        </p:txBody>
      </p:sp>
      <p:sp>
        <p:nvSpPr>
          <p:cNvPr id="755" name="Google Shape;755;p50"/>
          <p:cNvSpPr txBox="1"/>
          <p:nvPr/>
        </p:nvSpPr>
        <p:spPr>
          <a:xfrm>
            <a:off x="1490228" y="954735"/>
            <a:ext cx="2529531" cy="472672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กระทรวงการคลัง</a:t>
            </a:r>
            <a:endParaRPr/>
          </a:p>
        </p:txBody>
      </p:sp>
      <p:sp>
        <p:nvSpPr>
          <p:cNvPr id="756" name="Google Shape;756;p50"/>
          <p:cNvSpPr/>
          <p:nvPr/>
        </p:nvSpPr>
        <p:spPr>
          <a:xfrm>
            <a:off x="4799062" y="3326016"/>
            <a:ext cx="13131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(ผู้กำกับดูแล)</a:t>
            </a:r>
            <a:endParaRPr/>
          </a:p>
        </p:txBody>
      </p:sp>
      <p:sp>
        <p:nvSpPr>
          <p:cNvPr id="757" name="Google Shape;757;p50"/>
          <p:cNvSpPr txBox="1"/>
          <p:nvPr/>
        </p:nvSpPr>
        <p:spPr>
          <a:xfrm>
            <a:off x="628906" y="5720868"/>
            <a:ext cx="4665060" cy="707886"/>
          </a:xfrm>
          <a:prstGeom prst="rect">
            <a:avLst/>
          </a:prstGeom>
          <a:solidFill>
            <a:srgbClr val="94FAD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หน่วยงานส่วนกลาง/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ส่วนกลางที่มีสำนักงานตั้งในส่วนภูมิภาค</a:t>
            </a:r>
            <a:endParaRPr/>
          </a:p>
        </p:txBody>
      </p:sp>
      <p:sp>
        <p:nvSpPr>
          <p:cNvPr id="758" name="Google Shape;758;p50"/>
          <p:cNvSpPr/>
          <p:nvPr/>
        </p:nvSpPr>
        <p:spPr>
          <a:xfrm>
            <a:off x="2506374" y="5161596"/>
            <a:ext cx="648072" cy="50358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D13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9" name="Google Shape;759;p50"/>
          <p:cNvSpPr/>
          <p:nvPr/>
        </p:nvSpPr>
        <p:spPr>
          <a:xfrm>
            <a:off x="2366613" y="1603841"/>
            <a:ext cx="738082" cy="491403"/>
          </a:xfrm>
          <a:prstGeom prst="up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0" name="Google Shape;760;p50"/>
          <p:cNvSpPr txBox="1"/>
          <p:nvPr/>
        </p:nvSpPr>
        <p:spPr>
          <a:xfrm>
            <a:off x="3209933" y="2979052"/>
            <a:ext cx="2835664" cy="4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ภายใน 90 วันนับจากสิ้นปีงบประมาณ</a:t>
            </a:r>
            <a:endParaRPr/>
          </a:p>
        </p:txBody>
      </p:sp>
      <p:sp>
        <p:nvSpPr>
          <p:cNvPr id="761" name="Google Shape;761;p50"/>
          <p:cNvSpPr txBox="1"/>
          <p:nvPr/>
        </p:nvSpPr>
        <p:spPr>
          <a:xfrm>
            <a:off x="3209933" y="1644716"/>
            <a:ext cx="2931831" cy="4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ภายใน 150 วันนับจากสิ้นปีงบประมาณ</a:t>
            </a:r>
            <a:endParaRPr/>
          </a:p>
        </p:txBody>
      </p:sp>
      <p:sp>
        <p:nvSpPr>
          <p:cNvPr id="762" name="Google Shape;762;p50"/>
          <p:cNvSpPr/>
          <p:nvPr/>
        </p:nvSpPr>
        <p:spPr>
          <a:xfrm>
            <a:off x="241269" y="2159737"/>
            <a:ext cx="1180946" cy="96404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CC0D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คณะกรรมการ</a:t>
            </a:r>
            <a:endParaRPr/>
          </a:p>
        </p:txBody>
      </p:sp>
      <p:sp>
        <p:nvSpPr>
          <p:cNvPr id="763" name="Google Shape;763;p50"/>
          <p:cNvSpPr/>
          <p:nvPr/>
        </p:nvSpPr>
        <p:spPr>
          <a:xfrm>
            <a:off x="3327688" y="102775"/>
            <a:ext cx="4178805" cy="535695"/>
          </a:xfrm>
          <a:prstGeom prst="rect">
            <a:avLst/>
          </a:prstGeom>
          <a:solidFill>
            <a:srgbClr val="FBD4B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รายงานการประเมินผลการควบคุมภายใน</a:t>
            </a:r>
            <a:endParaRPr sz="28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4" name="Google Shape;764;p50"/>
          <p:cNvSpPr/>
          <p:nvPr/>
        </p:nvSpPr>
        <p:spPr>
          <a:xfrm>
            <a:off x="8348681" y="68002"/>
            <a:ext cx="2144815" cy="605239"/>
          </a:xfrm>
          <a:prstGeom prst="cube">
            <a:avLst>
              <a:gd name="adj" fmla="val 22192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ส่วนภูมิภาค</a:t>
            </a:r>
            <a:endParaRPr sz="24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5" name="Google Shape;765;p50"/>
          <p:cNvSpPr/>
          <p:nvPr/>
        </p:nvSpPr>
        <p:spPr>
          <a:xfrm>
            <a:off x="642894" y="115687"/>
            <a:ext cx="1660888" cy="564098"/>
          </a:xfrm>
          <a:prstGeom prst="cube">
            <a:avLst>
              <a:gd name="adj" fmla="val 16483"/>
            </a:avLst>
          </a:prstGeom>
          <a:solidFill>
            <a:srgbClr val="3E003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ส่วนกลาง</a:t>
            </a:r>
            <a:endParaRPr sz="24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6" name="Google Shape;766;p50"/>
          <p:cNvSpPr/>
          <p:nvPr/>
        </p:nvSpPr>
        <p:spPr>
          <a:xfrm>
            <a:off x="64646" y="3765538"/>
            <a:ext cx="1180946" cy="96404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CC0D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คณะกรรมการ</a:t>
            </a:r>
            <a:endParaRPr/>
          </a:p>
        </p:txBody>
      </p:sp>
      <p:pic>
        <p:nvPicPr>
          <p:cNvPr id="767" name="Google Shape;76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5765" y="126381"/>
            <a:ext cx="947765" cy="790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3758" y="50206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51"/>
          <p:cNvSpPr txBox="1"/>
          <p:nvPr/>
        </p:nvSpPr>
        <p:spPr>
          <a:xfrm>
            <a:off x="5308" y="226076"/>
            <a:ext cx="9429184" cy="58477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สิ่งที่หน่วยงานต้องจัดทำ (สำหรับหน่วยงานย่อย/องค์กร)</a:t>
            </a:r>
            <a:endParaRPr sz="32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4" name="Google Shape;774;p51"/>
          <p:cNvSpPr txBox="1"/>
          <p:nvPr/>
        </p:nvSpPr>
        <p:spPr>
          <a:xfrm>
            <a:off x="406574" y="1021248"/>
            <a:ext cx="10677923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รายงานการประเมินองค์ประกอบของการควบคุมภายใน (ปค.4 ส่วนงานย่อย)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รายงานการประเมินองค์ประกอบของการควบคุมภายใน (ปค.4)ระดับองค์กร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รายงานผลการประเมินการควบคุมภายใน (ปค. 5 ส่วนงานย่อย)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รายงานผลการประเมินการควบคุมภายใน (ปค. 5) ระดับองค์กร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รายงานผลการติดตามรายงานการประเมินการควบคุมภายใน </a:t>
            </a:r>
            <a:r>
              <a:rPr lang="th-TH" sz="2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(แบบติดตาม ปค.5 ส่วนงานย่อย)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รายงานผลการติดตามรายงานการประเมินการควบคุมภายใน (แบบติดตาม ปค.5)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ตารางความเสี่ยง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Flowchart</a:t>
            </a:r>
            <a:endParaRPr sz="32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h-TH" sz="32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แบบสอบถามการควบคุมภายใน </a:t>
            </a:r>
            <a:endParaRPr sz="32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775" name="Google Shape;7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2861" y="4331933"/>
            <a:ext cx="4222998" cy="263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0" name="Google Shape;780;p52"/>
          <p:cNvGraphicFramePr/>
          <p:nvPr/>
        </p:nvGraphicFramePr>
        <p:xfrm>
          <a:off x="2336414" y="12853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{344425CD-3F37-4A45-9511-3AB3E5605DC4}</a:tableStyleId>
              </a:tblPr>
              <a:tblGrid>
                <a:gridCol w="4190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08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(๓)</a:t>
                      </a:r>
                      <a:endParaRPr sz="20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องค์ประกอบของการควบคุมภายใน</a:t>
                      </a:r>
                      <a:endParaRPr sz="20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50125" marR="501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(๔)</a:t>
                      </a:r>
                      <a:endParaRPr sz="20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 b="1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ผลการประเมิน/ข้อสรุป</a:t>
                      </a:r>
                      <a:endParaRPr sz="2000" b="1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50125" marR="501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535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๑.	สภาพแวดล้อมการควบคุม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๒.	การประเมินความเสี่ยง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๓.	กิจกรรมการควบคุม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๔.	สารสนเทศและการสื่อสาร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๕.	กิจกรรมการติดตามผล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50125" marR="501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 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	 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           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 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 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300"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   ...............................................................</a:t>
                      </a:r>
                      <a:endParaRPr sz="2300"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50125" marR="5012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81" name="Google Shape;781;p52"/>
          <p:cNvSpPr/>
          <p:nvPr/>
        </p:nvSpPr>
        <p:spPr>
          <a:xfrm>
            <a:off x="9047534" y="168432"/>
            <a:ext cx="1223039" cy="4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57" b="1">
                <a:solidFill>
                  <a:srgbClr val="FFFF66"/>
                </a:solidFill>
                <a:latin typeface="Sarabun"/>
                <a:ea typeface="Sarabun"/>
                <a:cs typeface="Sarabun"/>
                <a:sym typeface="Sarabun"/>
              </a:rPr>
              <a:t>แบบ ปค. ๔</a:t>
            </a:r>
            <a:endParaRPr/>
          </a:p>
        </p:txBody>
      </p:sp>
      <p:sp>
        <p:nvSpPr>
          <p:cNvPr id="782" name="Google Shape;782;p52"/>
          <p:cNvSpPr/>
          <p:nvPr/>
        </p:nvSpPr>
        <p:spPr>
          <a:xfrm>
            <a:off x="3862958" y="101996"/>
            <a:ext cx="4681008" cy="1096206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43" b="1">
                <a:solidFill>
                  <a:srgbClr val="0000CC"/>
                </a:solidFill>
                <a:latin typeface="Angsana New"/>
                <a:ea typeface="Angsana New"/>
                <a:cs typeface="Angsana New"/>
                <a:sym typeface="Angsana New"/>
              </a:rPr>
              <a:t>..........................(๑)...................................</a:t>
            </a:r>
            <a:endParaRPr sz="1843" b="1">
              <a:solidFill>
                <a:srgbClr val="0000CC"/>
              </a:solidFill>
              <a:latin typeface="Angsana New"/>
              <a:ea typeface="Angsana New"/>
              <a:cs typeface="Angsana New"/>
              <a:sym typeface="Angsana New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43" b="1">
                <a:solidFill>
                  <a:srgbClr val="0000CC"/>
                </a:solidFill>
                <a:latin typeface="Angsana New"/>
                <a:ea typeface="Angsana New"/>
                <a:cs typeface="Angsana New"/>
                <a:sym typeface="Angsana New"/>
              </a:rPr>
              <a:t>รายงานการประเมินองค์ประกอบของการควบคุมภายใน</a:t>
            </a:r>
            <a:endParaRPr sz="1843" b="1">
              <a:solidFill>
                <a:srgbClr val="0000CC"/>
              </a:solidFill>
              <a:latin typeface="Angsana New"/>
              <a:ea typeface="Angsana New"/>
              <a:cs typeface="Angsana New"/>
              <a:sym typeface="Angsana New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43" b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สำหรับระยะเวลาดำเนินงานสิ้นสุด ........................(๒).........................</a:t>
            </a:r>
            <a:endParaRPr sz="1843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3" name="Google Shape;783;p52"/>
          <p:cNvSpPr/>
          <p:nvPr/>
        </p:nvSpPr>
        <p:spPr>
          <a:xfrm>
            <a:off x="8327454" y="5953887"/>
            <a:ext cx="3605077" cy="96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43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ลายมือชื่อ .........................(๖).............................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43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ตำแหน่ง .........................(๗).................................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43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วันที่ ....(๘).... เดือน …............... พ.ศ. ................</a:t>
            </a:r>
            <a:endParaRPr/>
          </a:p>
        </p:txBody>
      </p:sp>
      <p:sp>
        <p:nvSpPr>
          <p:cNvPr id="784" name="Google Shape;784;p52"/>
          <p:cNvSpPr/>
          <p:nvPr/>
        </p:nvSpPr>
        <p:spPr>
          <a:xfrm>
            <a:off x="2830502" y="5582003"/>
            <a:ext cx="6529407" cy="73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ผลการประเมินโดยรวม (๕)</a:t>
            </a:r>
            <a:br>
              <a:rPr lang="th-TH" sz="2048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-TH" sz="2048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.............................................................................</a:t>
            </a:r>
            <a:endParaRPr/>
          </a:p>
        </p:txBody>
      </p:sp>
      <p:pic>
        <p:nvPicPr>
          <p:cNvPr id="785" name="Google Shape;78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3758" y="50206"/>
            <a:ext cx="992101" cy="971042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52"/>
          <p:cNvSpPr/>
          <p:nvPr/>
        </p:nvSpPr>
        <p:spPr>
          <a:xfrm>
            <a:off x="134554" y="558428"/>
            <a:ext cx="2072220" cy="1368152"/>
          </a:xfrm>
          <a:prstGeom prst="wedgeEllipseCallout">
            <a:avLst>
              <a:gd name="adj1" fmla="val 58627"/>
              <a:gd name="adj2" fmla="val 86901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การประเมิน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๕ องค์ประกอบ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๑๗ หลักการ</a:t>
            </a:r>
            <a:endParaRPr sz="24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3"/>
          <p:cNvSpPr txBox="1"/>
          <p:nvPr/>
        </p:nvSpPr>
        <p:spPr>
          <a:xfrm>
            <a:off x="0" y="523287"/>
            <a:ext cx="11999862" cy="62885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18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...........(๑) ชื่อหน่วยงาน............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รายงานการประเมินผลการควบคุมภายใน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สำหรับระยะเวลาการดำเนินงานสิ้นสุด .....(๒) (วันที่  เดือน  พ.ศ. )......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48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18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37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37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ลายมือชื่อ ........(๑๐) (หัวหน้าหน่วยงาน) ........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37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ตำแหน่ง .........(๑๑)....................................................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37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วันที่ ......(๑๒)...... เดือน ...................... พ.ศ. ............. </a:t>
            </a:r>
            <a:endParaRPr sz="1637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2" name="Google Shape;792;p53"/>
          <p:cNvSpPr txBox="1"/>
          <p:nvPr/>
        </p:nvSpPr>
        <p:spPr>
          <a:xfrm>
            <a:off x="9407574" y="524457"/>
            <a:ext cx="2342130" cy="80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505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แบบ ปค. ๕</a:t>
            </a:r>
            <a:endParaRPr sz="4505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aphicFrame>
        <p:nvGraphicFramePr>
          <p:cNvPr id="793" name="Google Shape;793;p53"/>
          <p:cNvGraphicFramePr/>
          <p:nvPr/>
        </p:nvGraphicFramePr>
        <p:xfrm>
          <a:off x="190550" y="171636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{344425CD-3F37-4A45-9511-3AB3E5605DC4}</a:tableStyleId>
              </a:tblPr>
              <a:tblGrid>
                <a:gridCol w="2927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4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4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1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85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919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510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22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(๓)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ภารกิจตามกฎหมายจัดตั้งหน่วยงานของรัฐ หรือ</a:t>
                      </a:r>
                      <a:r>
                        <a:rPr lang="th-TH" sz="2000">
                          <a:solidFill>
                            <a:srgbClr val="99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ภารกิจตามแผนการดำเนินการ </a:t>
                      </a: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หรือ</a:t>
                      </a:r>
                      <a:r>
                        <a:rPr lang="th-TH" sz="2000">
                          <a:solidFill>
                            <a:srgbClr val="102C33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ภารกิจอื่นๆ ที่สำคัญของหน่วยงานของรัฐ</a:t>
                      </a: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/วัตถุประสงค์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(๔)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000"/>
                        <a:buFont typeface="Sarabun"/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(๕)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การควบคุมภายในที่มีอยู่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000"/>
                        <a:buFont typeface="Sarabun"/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(๖)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การประเมินผลการควบคุมภายใน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(๗)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ที่ยังมีอยู่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(๘)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การปรับปรุง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การควบคุมภายใน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(๙)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หน่วยงาน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ที่รับผิดชอบ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0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ภารกิจตามกฎหมายที่จัดตั้งหน่วยงานของรัฐ หรือภารกิจตามแผนการดำเนินงาน หรือภารกิจอื่น ๆ ที่สำคัญของหน่วยงานของรัฐ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u="sng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วัตถุประสงค์</a:t>
                      </a:r>
                      <a:endParaRPr sz="1600" b="0" u="sng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เพื่อ............................................................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................................................................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65D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0" i="0" u="none" strike="noStrike" cap="none">
                          <a:solidFill>
                            <a:srgbClr val="17365D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65D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0" i="0" u="none" strike="noStrike" cap="none">
                          <a:solidFill>
                            <a:srgbClr val="17365D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ความเสี่ยงสำคัญ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65D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0" i="0" u="none" strike="noStrike" cap="none">
                          <a:solidFill>
                            <a:srgbClr val="17365D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ของแต่ละภารกิจ</a:t>
                      </a:r>
                      <a:endParaRPr sz="1600" b="0">
                        <a:solidFill>
                          <a:srgbClr val="17365D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การควบคุมของแต่ละภารกิจ เพื่อลดหรือควบคุมความเสี่ยง  เช่น </a:t>
                      </a:r>
                      <a:r>
                        <a:rPr lang="th-TH" sz="1600" b="0" i="0" u="none" strike="noStrike" cap="none">
                          <a:solidFill>
                            <a:srgbClr val="17365D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สรุปขั้นตอน/วิธีปฏิบัติงาน/นโยบาย/กฎเกณฑ์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ผลการประเมินว่า </a:t>
                      </a:r>
                      <a:r>
                        <a:rPr lang="th-TH" sz="1600" b="0" i="0" u="none" strike="noStrike" cap="none">
                          <a:solidFill>
                            <a:srgbClr val="17365D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เพียงพอและมีประสิทธิผลหรือไม่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ความเสี่ยงที่ยังมีอยู่ที่มีผลกระทบต่อการบรรลุวัตถุประสงค์ แต่ละภารกิจ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การปรับปรุงการควบคุมเพื่อป้องกันหรือลดความเสี่ยง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(ในงวด/ปีถัดไป)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ระยะเวลา/ชื่อผู้รับผิดชอบหรือหน่วยงานการปรับปรุงการควบคุมภายใน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4"/>
          <p:cNvSpPr txBox="1"/>
          <p:nvPr/>
        </p:nvSpPr>
        <p:spPr>
          <a:xfrm>
            <a:off x="-25474" y="524129"/>
            <a:ext cx="11999862" cy="62885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18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...........(๑) ชื่อหน่วยงาน............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รายงานผลการติดตามรายงานการประเมินผลการควบคุมภายใน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48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สำหรับระยะเวลาการดำเนินงานสิ้นสุด .....(๒).......ถึง...................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48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75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18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37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37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ลายมือชื่อ ........(๑๐) (หัวหน้าหน่วยงาน) ........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37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ตำแหน่ง .........(๑๑)....................................................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37" b="1">
                <a:solidFill>
                  <a:srgbClr val="002060"/>
                </a:solidFill>
                <a:latin typeface="Sarabun"/>
                <a:ea typeface="Sarabun"/>
                <a:cs typeface="Sarabun"/>
                <a:sym typeface="Sarabun"/>
              </a:rPr>
              <a:t>วันที่ ......(๑๒)...... เดือน ...................... พ.ศ. ............. </a:t>
            </a:r>
            <a:endParaRPr sz="1637" b="1">
              <a:solidFill>
                <a:srgbClr val="00206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aphicFrame>
        <p:nvGraphicFramePr>
          <p:cNvPr id="800" name="Google Shape;800;p54"/>
          <p:cNvGraphicFramePr/>
          <p:nvPr/>
        </p:nvGraphicFramePr>
        <p:xfrm>
          <a:off x="-25474" y="171636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{344425CD-3F37-4A45-9511-3AB3E5605DC4}</a:tableStyleId>
              </a:tblPr>
              <a:tblGrid>
                <a:gridCol w="3045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4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3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3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8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55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055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22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(๓)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ภารกิจตามกฎหมายจัดตั้งหน่วยงานของรัฐ หรือ</a:t>
                      </a:r>
                      <a:r>
                        <a:rPr lang="th-TH" sz="2000">
                          <a:solidFill>
                            <a:srgbClr val="99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ภารกิจตามแผนการดำเนินการ </a:t>
                      </a: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หรือ</a:t>
                      </a:r>
                      <a:r>
                        <a:rPr lang="th-TH" sz="2000">
                          <a:solidFill>
                            <a:srgbClr val="102C33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ภารกิจอื่นๆ ที่สำคัญของหน่วยงานของรัฐ</a:t>
                      </a: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/วัตถุประสงค์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(๔)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การควบคุมภายในที่มีอยู่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000"/>
                        <a:buFont typeface="Sarabun"/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(๕)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ที่ยังมีอยู่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000"/>
                        <a:buFont typeface="Sarabun"/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(๖)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การประเมินผลการควบคุมภายใน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(๗)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หน่วยงาน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ที่รับผิดชอบ/กำหนดเสร็จ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(๘)</a:t>
                      </a:r>
                      <a:endParaRPr sz="2000">
                        <a:solidFill>
                          <a:srgbClr val="0000CC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สถานะดำเนินการ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(๙)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2000">
                          <a:solidFill>
                            <a:srgbClr val="0000CC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วิธีการติดตามและสรุปผลการประเมิน/ข้อคิดเห็น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B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9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ภารกิจตามกฎหมายที่จัดตั้งหน่วยงานของรัฐ หรือภารกิจตามแผนการดำเนินงาน หรือภารกิจอื่น ๆ ที่สำคัญของหน่วยงานของรัฐ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วัตถุประสงค์</a:t>
                      </a:r>
                      <a:endParaRPr sz="1600" b="0" u="sng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เพื่อ............................................................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................................................................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65D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0" i="0" u="none" strike="noStrike" cap="none">
                          <a:solidFill>
                            <a:srgbClr val="17365D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7365D"/>
                        </a:buClr>
                        <a:buSzPts val="1600"/>
                        <a:buFont typeface="Sarabun"/>
                        <a:buNone/>
                      </a:pPr>
                      <a:r>
                        <a:rPr lang="th-TH" sz="1600" b="0">
                          <a:solidFill>
                            <a:srgbClr val="17365D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การควบคุมภายในของแต่ละภารกิจเพื่อลดหรือควบคุมความเสี่ยง เช่น ขั้นตอน วิธีปฏิบัติ กฎเกณฑ์ </a:t>
                      </a:r>
                      <a:endParaRPr sz="1600" b="0">
                        <a:solidFill>
                          <a:srgbClr val="17365D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ความเสี่ยงที่ยังมีอยู่ที่มีผลกระทบต่อการบรรลุวัตถุประสงค์     แต่ละภารกิจ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การปรับปรุงการควบคุมเพื่อป้องกันหรือลดความเสี่ยง (๕)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(ในงวด/ปีถัดไป)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ชื่อหน่วยงานที่รับผิดชอบการปรับปรุงการควบคุมภายใน ละกำหนดเสร็จ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สถานะดำเนินการ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chemeClr val="dk1"/>
                        </a:solidFill>
                        <a:latin typeface="Sarabun"/>
                        <a:ea typeface="Sarabun"/>
                        <a:cs typeface="Sarabun"/>
                        <a:sym typeface="Sarabun"/>
                      </a:endParaRPr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600" b="0" u="sng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ระบุ</a:t>
                      </a:r>
                      <a:r>
                        <a:rPr lang="th-TH" sz="16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h-TH" sz="1800" b="0">
                          <a:solidFill>
                            <a:schemeClr val="dk1"/>
                          </a:solidFill>
                          <a:latin typeface="Sarabun"/>
                          <a:ea typeface="Sarabun"/>
                          <a:cs typeface="Sarabun"/>
                          <a:sym typeface="Sarabun"/>
                        </a:rPr>
                        <a:t>วิธีการติดตามและสรุปผลการประเมิน/ข้อคิดเห็น</a:t>
                      </a:r>
                      <a:endParaRPr/>
                    </a:p>
                  </a:txBody>
                  <a:tcPr marL="93625" marR="93625" marT="46825" marB="46825">
                    <a:lnL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206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01" name="Google Shape;801;p54"/>
          <p:cNvSpPr txBox="1"/>
          <p:nvPr/>
        </p:nvSpPr>
        <p:spPr>
          <a:xfrm>
            <a:off x="9191550" y="0"/>
            <a:ext cx="23421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แบบติดตาม ปค. ๕</a:t>
            </a:r>
            <a:endParaRPr sz="32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2" name="Google Shape;802;p54"/>
          <p:cNvSpPr txBox="1"/>
          <p:nvPr/>
        </p:nvSpPr>
        <p:spPr>
          <a:xfrm>
            <a:off x="0" y="5522798"/>
            <a:ext cx="2952328" cy="1477328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สถานะดำเนินการ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   = </a:t>
            </a:r>
            <a:r>
              <a:rPr lang="th-TH" sz="1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ดำเนินการแล้วเสร็จ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√</a:t>
            </a:r>
            <a:r>
              <a:rPr lang="th-TH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 = </a:t>
            </a:r>
            <a:r>
              <a:rPr lang="th-TH" sz="1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ดำเนินการแล้วแต่ล่าช้ากว่ากำหนด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×</a:t>
            </a:r>
            <a:r>
              <a:rPr lang="th-TH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 = </a:t>
            </a:r>
            <a:r>
              <a:rPr lang="th-TH" sz="1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ยังไม่ได้ดำเนินการ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◌  = อยู่ระหว่างดำเนินการ</a:t>
            </a:r>
            <a:endParaRPr sz="18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03" name="Google Shape;803;p54"/>
          <p:cNvSpPr/>
          <p:nvPr/>
        </p:nvSpPr>
        <p:spPr>
          <a:xfrm>
            <a:off x="100584" y="5887019"/>
            <a:ext cx="190549" cy="1202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54"/>
          <p:cNvSpPr txBox="1"/>
          <p:nvPr/>
        </p:nvSpPr>
        <p:spPr>
          <a:xfrm>
            <a:off x="-25474" y="-35082"/>
            <a:ext cx="5832995" cy="52322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rPr>
              <a:t>จัดทำรายงานติดตามผลการควบคุมภายใน </a:t>
            </a:r>
            <a:r>
              <a:rPr lang="th-TH" sz="2800" b="1" u="sng"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rPr>
              <a:t>งวดก่อน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5"/>
          <p:cNvSpPr/>
          <p:nvPr/>
        </p:nvSpPr>
        <p:spPr>
          <a:xfrm>
            <a:off x="1" y="2"/>
            <a:ext cx="12190412" cy="7021511"/>
          </a:xfrm>
          <a:prstGeom prst="rect">
            <a:avLst/>
          </a:prstGeom>
          <a:solidFill>
            <a:srgbClr val="1B6D6B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55"/>
          <p:cNvSpPr/>
          <p:nvPr/>
        </p:nvSpPr>
        <p:spPr>
          <a:xfrm>
            <a:off x="4419025" y="3050783"/>
            <a:ext cx="3352364" cy="1474192"/>
          </a:xfrm>
          <a:prstGeom prst="ellipse">
            <a:avLst/>
          </a:prstGeom>
          <a:gradFill>
            <a:gsLst>
              <a:gs pos="0">
                <a:srgbClr val="FF89FF"/>
              </a:gs>
              <a:gs pos="100000">
                <a:srgbClr val="E5E5FF"/>
              </a:gs>
            </a:gsLst>
            <a:lin ang="2700000" scaled="0"/>
          </a:gradFill>
          <a:ln>
            <a:noFill/>
          </a:ln>
        </p:spPr>
        <p:txBody>
          <a:bodyPr spcFirstLastPara="1" wrap="square" lIns="91325" tIns="45650" rIns="91325" bIns="456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9900FF"/>
                </a:solidFill>
                <a:latin typeface="JasmineUPC"/>
                <a:ea typeface="JasmineUPC"/>
                <a:cs typeface="JasmineUPC"/>
                <a:sym typeface="JasmineUPC"/>
              </a:rPr>
              <a:t>ปัจจัยสู่ความสำเร็จ</a:t>
            </a:r>
            <a:endParaRPr/>
          </a:p>
        </p:txBody>
      </p:sp>
      <p:sp>
        <p:nvSpPr>
          <p:cNvPr id="811" name="Google Shape;811;p55"/>
          <p:cNvSpPr txBox="1"/>
          <p:nvPr/>
        </p:nvSpPr>
        <p:spPr>
          <a:xfrm>
            <a:off x="4455534" y="1768381"/>
            <a:ext cx="3179349" cy="523123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FFFFFF"/>
                </a:solidFill>
                <a:latin typeface="JasmineUPC"/>
                <a:ea typeface="JasmineUPC"/>
                <a:cs typeface="JasmineUPC"/>
                <a:sym typeface="JasmineUPC"/>
              </a:rPr>
              <a:t>การสนับสนุนจากผู้บริหาร</a:t>
            </a:r>
            <a:endParaRPr/>
          </a:p>
        </p:txBody>
      </p:sp>
      <p:pic>
        <p:nvPicPr>
          <p:cNvPr id="812" name="Google Shape;812;p55" descr="CMENO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6481" y="4601639"/>
            <a:ext cx="1838086" cy="1713119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55"/>
          <p:cNvSpPr txBox="1"/>
          <p:nvPr/>
        </p:nvSpPr>
        <p:spPr>
          <a:xfrm>
            <a:off x="4673250" y="6308794"/>
            <a:ext cx="2952366" cy="52312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FFFFFF"/>
                </a:solidFill>
                <a:latin typeface="JasmineUPC"/>
                <a:ea typeface="JasmineUPC"/>
                <a:cs typeface="JasmineUPC"/>
                <a:sym typeface="JasmineUPC"/>
              </a:rPr>
              <a:t>การสื่อสารมีประสิทธิผล</a:t>
            </a:r>
            <a:endParaRPr/>
          </a:p>
        </p:txBody>
      </p:sp>
      <p:sp>
        <p:nvSpPr>
          <p:cNvPr id="814" name="Google Shape;814;p55"/>
          <p:cNvSpPr txBox="1"/>
          <p:nvPr/>
        </p:nvSpPr>
        <p:spPr>
          <a:xfrm>
            <a:off x="1685707" y="5153986"/>
            <a:ext cx="2952366" cy="523123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FFFFFF"/>
                </a:solidFill>
                <a:latin typeface="JasmineUPC"/>
                <a:ea typeface="JasmineUPC"/>
                <a:cs typeface="JasmineUPC"/>
                <a:sym typeface="JasmineUPC"/>
              </a:rPr>
              <a:t>การดำเนินการต่อเนื่อง</a:t>
            </a:r>
            <a:endParaRPr/>
          </a:p>
        </p:txBody>
      </p:sp>
      <p:sp>
        <p:nvSpPr>
          <p:cNvPr id="815" name="Google Shape;815;p55"/>
          <p:cNvSpPr txBox="1"/>
          <p:nvPr/>
        </p:nvSpPr>
        <p:spPr>
          <a:xfrm>
            <a:off x="7965039" y="2730590"/>
            <a:ext cx="2438083" cy="60014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rgbClr val="FFFFFF"/>
                </a:solidFill>
                <a:latin typeface="JasmineUPC"/>
                <a:ea typeface="JasmineUPC"/>
                <a:cs typeface="JasmineUPC"/>
                <a:sym typeface="JasmineUPC"/>
              </a:rPr>
              <a:t>ความรับผิดชอบ</a:t>
            </a:r>
            <a:endParaRPr/>
          </a:p>
        </p:txBody>
      </p:sp>
      <p:sp>
        <p:nvSpPr>
          <p:cNvPr id="816" name="Google Shape;816;p55"/>
          <p:cNvSpPr txBox="1"/>
          <p:nvPr/>
        </p:nvSpPr>
        <p:spPr>
          <a:xfrm>
            <a:off x="7847580" y="5251508"/>
            <a:ext cx="2520623" cy="600147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rgbClr val="FFFFFF"/>
                </a:solidFill>
                <a:latin typeface="JasmineUPC"/>
                <a:ea typeface="JasmineUPC"/>
                <a:cs typeface="JasmineUPC"/>
                <a:sym typeface="JasmineUPC"/>
              </a:rPr>
              <a:t>เป้าหมายที่ชัดเจน</a:t>
            </a:r>
            <a:endParaRPr/>
          </a:p>
        </p:txBody>
      </p:sp>
      <p:pic>
        <p:nvPicPr>
          <p:cNvPr id="817" name="Google Shape;817;p55" descr="MENO0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3485" y="3362853"/>
            <a:ext cx="2003165" cy="165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5" descr="PEOPL0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9642" y="1001217"/>
            <a:ext cx="2146021" cy="1662734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55"/>
          <p:cNvSpPr txBox="1"/>
          <p:nvPr/>
        </p:nvSpPr>
        <p:spPr>
          <a:xfrm>
            <a:off x="1663485" y="2704583"/>
            <a:ext cx="2790462" cy="523123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txBody>
          <a:bodyPr spcFirstLastPara="1" wrap="square" lIns="91325" tIns="45650" rIns="91325" bIns="45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FFFFFF"/>
                </a:solidFill>
                <a:latin typeface="JasmineUPC"/>
                <a:ea typeface="JasmineUPC"/>
                <a:cs typeface="JasmineUPC"/>
                <a:sym typeface="JasmineUPC"/>
              </a:rPr>
              <a:t>การติดตามประเมินผล</a:t>
            </a:r>
            <a:endParaRPr/>
          </a:p>
        </p:txBody>
      </p:sp>
      <p:pic>
        <p:nvPicPr>
          <p:cNvPr id="820" name="Google Shape;820;p55" descr="PEOPO0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85672" y="3590400"/>
            <a:ext cx="1804753" cy="164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5" descr="PEOPO0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3482" y="856561"/>
            <a:ext cx="2039673" cy="183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5" descr="MENO0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79340" y="52014"/>
            <a:ext cx="1944434" cy="1654606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55"/>
          <p:cNvSpPr txBox="1">
            <a:spLocks noGrp="1"/>
          </p:cNvSpPr>
          <p:nvPr>
            <p:ph type="sldNum" idx="12"/>
          </p:nvPr>
        </p:nvSpPr>
        <p:spPr>
          <a:xfrm>
            <a:off x="9295545" y="6676457"/>
            <a:ext cx="2844430" cy="37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55</a:t>
            </a:fld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6"/>
          <p:cNvSpPr txBox="1">
            <a:spLocks noGrp="1"/>
          </p:cNvSpPr>
          <p:nvPr>
            <p:ph type="title"/>
          </p:nvPr>
        </p:nvSpPr>
        <p:spPr>
          <a:xfrm>
            <a:off x="609521" y="281187"/>
            <a:ext cx="1813277" cy="1170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ts val="5100"/>
              <a:buFont typeface="Sarabun"/>
              <a:buNone/>
            </a:pPr>
            <a:r>
              <a:rPr lang="th-TH" b="1" u="sng">
                <a:solidFill>
                  <a:srgbClr val="FF33CC"/>
                </a:solidFill>
                <a:latin typeface="Sarabun"/>
                <a:ea typeface="Sarabun"/>
                <a:cs typeface="Sarabun"/>
                <a:sym typeface="Sarabun"/>
              </a:rPr>
              <a:t>สรุป</a:t>
            </a:r>
            <a:endParaRPr/>
          </a:p>
        </p:txBody>
      </p:sp>
      <p:sp>
        <p:nvSpPr>
          <p:cNvPr id="830" name="Google Shape;830;p56"/>
          <p:cNvSpPr txBox="1">
            <a:spLocks noGrp="1"/>
          </p:cNvSpPr>
          <p:nvPr>
            <p:ph type="body" idx="1"/>
          </p:nvPr>
        </p:nvSpPr>
        <p:spPr>
          <a:xfrm>
            <a:off x="609521" y="1373422"/>
            <a:ext cx="10971372" cy="538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550" tIns="52250" rIns="104550" bIns="52250" anchor="t" anchorCtr="0">
            <a:normAutofit fontScale="92500" lnSpcReduction="20000"/>
          </a:bodyPr>
          <a:lstStyle/>
          <a:p>
            <a:pPr marL="523951" lvl="0" indent="-52395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700"/>
              <a:buChar char="•"/>
            </a:pPr>
            <a:r>
              <a:rPr lang="th-TH" b="1">
                <a:solidFill>
                  <a:srgbClr val="CC0000"/>
                </a:solidFill>
                <a:latin typeface="Sarabun"/>
                <a:ea typeface="Sarabun"/>
                <a:cs typeface="Sarabun"/>
                <a:sym typeface="Sarabun"/>
              </a:rPr>
              <a:t>การควบคุมภายใน </a:t>
            </a:r>
            <a:r>
              <a:rPr lang="th-TH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คือ กระบวนการที่ทุกคนมีส่วนร่วมเพื่อช่วยให้องค์กรบรรลุวัตถุประสงค์</a:t>
            </a:r>
            <a:endParaRPr/>
          </a:p>
          <a:p>
            <a:pPr marL="523951" lvl="0" indent="-523951" algn="l" rtl="0">
              <a:lnSpc>
                <a:spcPct val="110000"/>
              </a:lnSpc>
              <a:spcBef>
                <a:spcPts val="344"/>
              </a:spcBef>
              <a:spcAft>
                <a:spcPts val="0"/>
              </a:spcAft>
              <a:buClr>
                <a:srgbClr val="CC0000"/>
              </a:buClr>
              <a:buSzPts val="3700"/>
              <a:buChar char="•"/>
            </a:pPr>
            <a:r>
              <a:rPr lang="th-TH" b="1">
                <a:solidFill>
                  <a:srgbClr val="CC0000"/>
                </a:solidFill>
                <a:latin typeface="Sarabun"/>
                <a:ea typeface="Sarabun"/>
                <a:cs typeface="Sarabun"/>
                <a:sym typeface="Sarabun"/>
              </a:rPr>
              <a:t>บุคลากรทุกคนทุกฝ่าย </a:t>
            </a:r>
            <a:r>
              <a:rPr lang="th-TH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มีหน้าที่ตระหนักถึงความสำคัญของการควบคุม และริเริ่มแก้ไขสิ่งที่บกพร่อง</a:t>
            </a:r>
            <a:endParaRPr/>
          </a:p>
          <a:p>
            <a:pPr marL="523951" lvl="0" indent="-523951" algn="l" rtl="0">
              <a:lnSpc>
                <a:spcPct val="110000"/>
              </a:lnSpc>
              <a:spcBef>
                <a:spcPts val="344"/>
              </a:spcBef>
              <a:spcAft>
                <a:spcPts val="0"/>
              </a:spcAft>
              <a:buClr>
                <a:srgbClr val="0000FF"/>
              </a:buClr>
              <a:buSzPts val="3700"/>
              <a:buChar char="•"/>
            </a:pPr>
            <a:r>
              <a:rPr lang="th-TH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องค์กรต้องสร้าง</a:t>
            </a:r>
            <a:r>
              <a:rPr lang="th-TH" b="1">
                <a:solidFill>
                  <a:srgbClr val="CC0000"/>
                </a:solidFill>
                <a:latin typeface="Sarabun"/>
                <a:ea typeface="Sarabun"/>
                <a:cs typeface="Sarabun"/>
                <a:sym typeface="Sarabun"/>
              </a:rPr>
              <a:t> สภาพแวดล้อมการควบคุมภายในที่ดี </a:t>
            </a:r>
            <a:r>
              <a:rPr lang="th-TH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เพื่อสกัดกั้นการทุจริตและฉ้อโกง</a:t>
            </a:r>
            <a:endParaRPr/>
          </a:p>
          <a:p>
            <a:pPr marL="523951" lvl="0" indent="-523951" algn="l" rtl="0">
              <a:lnSpc>
                <a:spcPct val="110000"/>
              </a:lnSpc>
              <a:spcBef>
                <a:spcPts val="344"/>
              </a:spcBef>
              <a:spcAft>
                <a:spcPts val="0"/>
              </a:spcAft>
              <a:buClr>
                <a:srgbClr val="0000FF"/>
              </a:buClr>
              <a:buSzPts val="3700"/>
              <a:buChar char="•"/>
            </a:pPr>
            <a:r>
              <a:rPr lang="th-TH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ผู้บริหารและบุคลากร ต้องใส่ใจกับ </a:t>
            </a:r>
            <a:r>
              <a:rPr lang="th-TH" b="1">
                <a:solidFill>
                  <a:srgbClr val="CC0000"/>
                </a:solidFill>
                <a:latin typeface="Sarabun"/>
                <a:ea typeface="Sarabun"/>
                <a:cs typeface="Sarabun"/>
                <a:sym typeface="Sarabun"/>
              </a:rPr>
              <a:t>สัญญาณบอกเหตุของทุจริต</a:t>
            </a:r>
            <a:r>
              <a:rPr lang="th-TH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และตอบสนองอย่างรวดเร็ว</a:t>
            </a:r>
            <a:endParaRPr/>
          </a:p>
          <a:p>
            <a:pPr marL="523951" lvl="0" indent="-523951" algn="l" rtl="0">
              <a:lnSpc>
                <a:spcPct val="110000"/>
              </a:lnSpc>
              <a:spcBef>
                <a:spcPts val="344"/>
              </a:spcBef>
              <a:spcAft>
                <a:spcPts val="0"/>
              </a:spcAft>
              <a:buClr>
                <a:srgbClr val="CC0000"/>
              </a:buClr>
              <a:buSzPts val="3700"/>
              <a:buChar char="•"/>
            </a:pPr>
            <a:r>
              <a:rPr lang="th-TH" b="1">
                <a:solidFill>
                  <a:srgbClr val="CC0000"/>
                </a:solidFill>
                <a:latin typeface="Sarabun"/>
                <a:ea typeface="Sarabun"/>
                <a:cs typeface="Sarabun"/>
                <a:sym typeface="Sarabun"/>
              </a:rPr>
              <a:t>ผู้ตรวจสอบภายใน </a:t>
            </a:r>
            <a:r>
              <a:rPr lang="th-TH" b="1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rPr>
              <a:t>มีบทบาทสำคัญในการป้องกันและตรวจสอบทุจริตในองค์กร.</a:t>
            </a:r>
            <a:endParaRPr/>
          </a:p>
        </p:txBody>
      </p:sp>
      <p:pic>
        <p:nvPicPr>
          <p:cNvPr id="831" name="Google Shape;83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91429" y="126381"/>
            <a:ext cx="992101" cy="971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57"/>
          <p:cNvGrpSpPr/>
          <p:nvPr/>
        </p:nvGrpSpPr>
        <p:grpSpPr>
          <a:xfrm>
            <a:off x="724776" y="478740"/>
            <a:ext cx="10911608" cy="6292927"/>
            <a:chOff x="729243" y="478741"/>
            <a:chExt cx="10911608" cy="6292927"/>
          </a:xfrm>
        </p:grpSpPr>
        <p:sp>
          <p:nvSpPr>
            <p:cNvPr id="838" name="Google Shape;838;p57"/>
            <p:cNvSpPr/>
            <p:nvPr/>
          </p:nvSpPr>
          <p:spPr>
            <a:xfrm>
              <a:off x="2838096" y="4510173"/>
              <a:ext cx="6476966" cy="2261495"/>
            </a:xfrm>
            <a:prstGeom prst="ellipse">
              <a:avLst/>
            </a:prstGeom>
            <a:solidFill>
              <a:srgbClr val="FDE9D8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7"/>
            <p:cNvSpPr txBox="1"/>
            <p:nvPr/>
          </p:nvSpPr>
          <p:spPr>
            <a:xfrm>
              <a:off x="3786626" y="4841361"/>
              <a:ext cx="4579906" cy="1599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3600"/>
                <a:buFont typeface="Sarabun"/>
                <a:buNone/>
              </a:pPr>
              <a:r>
                <a:rPr lang="th-TH" sz="3600" b="1">
                  <a:solidFill>
                    <a:srgbClr val="0000FF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เพื่อธรรมาภิบาลของระบบสุขภาพ</a:t>
              </a:r>
              <a:br>
                <a:rPr lang="th-TH" sz="3600" b="1">
                  <a:solidFill>
                    <a:srgbClr val="0000FF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3600" b="1">
                  <a:solidFill>
                    <a:srgbClr val="0000FF"/>
                  </a:solidFill>
                  <a:latin typeface="Sarabun"/>
                  <a:ea typeface="Sarabun"/>
                  <a:cs typeface="Sarabun"/>
                  <a:sym typeface="Sarabun"/>
                </a:rPr>
                <a:t>กระทรวงสาธารณสุข</a:t>
              </a:r>
              <a:endParaRPr sz="3600">
                <a:solidFill>
                  <a:srgbClr val="0000FF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840" name="Google Shape;840;p57"/>
            <p:cNvSpPr/>
            <p:nvPr/>
          </p:nvSpPr>
          <p:spPr>
            <a:xfrm rot="-8460485">
              <a:off x="1905882" y="3060052"/>
              <a:ext cx="3092716" cy="912668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7"/>
            <p:cNvSpPr/>
            <p:nvPr/>
          </p:nvSpPr>
          <p:spPr>
            <a:xfrm>
              <a:off x="729243" y="1326510"/>
              <a:ext cx="3042227" cy="2433781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7"/>
            <p:cNvSpPr txBox="1"/>
            <p:nvPr/>
          </p:nvSpPr>
          <p:spPr>
            <a:xfrm>
              <a:off x="800526" y="1397793"/>
              <a:ext cx="2899661" cy="2291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600"/>
                <a:buFont typeface="Sarabun"/>
                <a:buNone/>
              </a:pPr>
              <a:r>
                <a:rPr lang="th-TH" sz="66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การควบคุมภายใน</a:t>
              </a:r>
              <a:endParaRPr/>
            </a:p>
          </p:txBody>
        </p:sp>
        <p:sp>
          <p:nvSpPr>
            <p:cNvPr id="843" name="Google Shape;843;p57"/>
            <p:cNvSpPr/>
            <p:nvPr/>
          </p:nvSpPr>
          <p:spPr>
            <a:xfrm rot="-5411395">
              <a:off x="4738032" y="2569169"/>
              <a:ext cx="2659756" cy="912668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5665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7"/>
            <p:cNvSpPr/>
            <p:nvPr/>
          </p:nvSpPr>
          <p:spPr>
            <a:xfrm>
              <a:off x="4221159" y="478741"/>
              <a:ext cx="3684685" cy="2433781"/>
            </a:xfrm>
            <a:prstGeom prst="roundRect">
              <a:avLst>
                <a:gd name="adj" fmla="val 10000"/>
              </a:avLst>
            </a:prstGeom>
            <a:solidFill>
              <a:srgbClr val="37CB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7"/>
            <p:cNvSpPr txBox="1"/>
            <p:nvPr/>
          </p:nvSpPr>
          <p:spPr>
            <a:xfrm>
              <a:off x="4292442" y="550024"/>
              <a:ext cx="3542119" cy="2291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600"/>
                <a:buFont typeface="Sarabun"/>
                <a:buNone/>
              </a:pPr>
              <a:r>
                <a:rPr lang="th-TH" sz="6600" b="1">
                  <a:solidFill>
                    <a:schemeClr val="dk1"/>
                  </a:solidFill>
                  <a:latin typeface="Sarabun"/>
                  <a:ea typeface="Sarabun"/>
                  <a:cs typeface="Sarabun"/>
                  <a:sym typeface="Sarabun"/>
                </a:rPr>
                <a:t>การบริหารจัดการความเสี่ยง</a:t>
              </a:r>
              <a:endParaRPr/>
            </a:p>
          </p:txBody>
        </p:sp>
        <p:sp>
          <p:nvSpPr>
            <p:cNvPr id="846" name="Google Shape;846;p57"/>
            <p:cNvSpPr/>
            <p:nvPr/>
          </p:nvSpPr>
          <p:spPr>
            <a:xfrm rot="-2103358">
              <a:off x="7390074" y="3209773"/>
              <a:ext cx="3001953" cy="912668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4AA9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7"/>
            <p:cNvSpPr/>
            <p:nvPr/>
          </p:nvSpPr>
          <p:spPr>
            <a:xfrm>
              <a:off x="8598624" y="1587091"/>
              <a:ext cx="3042227" cy="2433781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7"/>
            <p:cNvSpPr txBox="1"/>
            <p:nvPr/>
          </p:nvSpPr>
          <p:spPr>
            <a:xfrm>
              <a:off x="8669907" y="1658374"/>
              <a:ext cx="2899661" cy="2291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5400"/>
                <a:buFont typeface="Sarabun"/>
                <a:buNone/>
              </a:pPr>
              <a:r>
                <a:rPr lang="th-TH" sz="5400" b="1">
                  <a:solidFill>
                    <a:srgbClr val="7030A0"/>
                  </a:solidFill>
                  <a:latin typeface="Sarabun"/>
                  <a:ea typeface="Sarabun"/>
                  <a:cs typeface="Sarabun"/>
                  <a:sym typeface="Sarabun"/>
                </a:rPr>
                <a:t>การตรวจสอบภายใน</a:t>
              </a:r>
              <a:endParaRPr/>
            </a:p>
          </p:txBody>
        </p:sp>
      </p:grpSp>
      <p:pic>
        <p:nvPicPr>
          <p:cNvPr id="849" name="Google Shape;84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222" y="4119621"/>
            <a:ext cx="2096282" cy="2151112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850" name="Google Shape;850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2695" y="1"/>
            <a:ext cx="780885" cy="803051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851" name="Google Shape;851;p57"/>
          <p:cNvSpPr txBox="1"/>
          <p:nvPr/>
        </p:nvSpPr>
        <p:spPr>
          <a:xfrm>
            <a:off x="3883460" y="2994682"/>
            <a:ext cx="4349767" cy="1255995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86" b="1">
                <a:solidFill>
                  <a:srgbClr val="0033CC"/>
                </a:solidFill>
                <a:latin typeface="Calibri"/>
                <a:ea typeface="Calibri"/>
                <a:cs typeface="Calibri"/>
                <a:sym typeface="Calibri"/>
              </a:rPr>
              <a:t>พรบ.วินัยการเงินการคลังมาตรา 79</a:t>
            </a:r>
            <a:endParaRPr sz="3686" b="1">
              <a:solidFill>
                <a:srgbClr val="0033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8"/>
          <p:cNvSpPr/>
          <p:nvPr/>
        </p:nvSpPr>
        <p:spPr>
          <a:xfrm>
            <a:off x="5087094" y="3002821"/>
            <a:ext cx="652737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rPr>
              <a:t>กลุ่มตรวจสอบภายใน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rPr>
              <a:t>สำนักงานปลัดกระทรวงสาธารณสุข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rPr>
              <a:t>โทร. 02-5901545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rPr>
              <a:t>โทร. 092  2460751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rgbClr val="0000FF"/>
                </a:solidFill>
                <a:latin typeface="Lucida Sans"/>
                <a:ea typeface="Lucida Sans"/>
                <a:cs typeface="Lucida Sans"/>
                <a:sym typeface="Lucida Sans"/>
              </a:rPr>
              <a:t>wanon2512@hotmail.com</a:t>
            </a:r>
            <a:endParaRPr sz="3200" b="1">
              <a:solidFill>
                <a:srgbClr val="0000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857" name="Google Shape;8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970" y="459100"/>
            <a:ext cx="4328043" cy="382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5499" y="184761"/>
            <a:ext cx="1081402" cy="1095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42" y="61865"/>
            <a:ext cx="5544616" cy="689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9222" y="85"/>
            <a:ext cx="5921100" cy="689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566" y="241687"/>
            <a:ext cx="5426982" cy="653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4">
            <a:alphaModFix/>
          </a:blip>
          <a:srcRect t="7461" r="-840"/>
          <a:stretch/>
        </p:blipFill>
        <p:spPr>
          <a:xfrm>
            <a:off x="6023512" y="237743"/>
            <a:ext cx="5472608" cy="255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8555" y="2797737"/>
            <a:ext cx="5217582" cy="4187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42" y="234392"/>
            <a:ext cx="11953328" cy="6552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558" y="267185"/>
            <a:ext cx="5328592" cy="669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9222" y="267185"/>
            <a:ext cx="5328592" cy="6724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4402</Words>
  <Application>Microsoft Office PowerPoint</Application>
  <PresentationFormat>กำหนดเอง</PresentationFormat>
  <Paragraphs>815</Paragraphs>
  <Slides>58</Slides>
  <Notes>58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58</vt:i4>
      </vt:variant>
    </vt:vector>
  </HeadingPairs>
  <TitlesOfParts>
    <vt:vector size="75" baseType="lpstr">
      <vt:lpstr>Arial Rounded</vt:lpstr>
      <vt:lpstr>Sarabun</vt:lpstr>
      <vt:lpstr>Arimo</vt:lpstr>
      <vt:lpstr>Lucida Sans</vt:lpstr>
      <vt:lpstr>JasmineUPC</vt:lpstr>
      <vt:lpstr>Comic Sans MS</vt:lpstr>
      <vt:lpstr>Calibri</vt:lpstr>
      <vt:lpstr>CordiaUPC</vt:lpstr>
      <vt:lpstr>Arial</vt:lpstr>
      <vt:lpstr>Times New Roman</vt:lpstr>
      <vt:lpstr>Garamond</vt:lpstr>
      <vt:lpstr>Fahkwang</vt:lpstr>
      <vt:lpstr>Niramit</vt:lpstr>
      <vt:lpstr>Noto Sans Symbols</vt:lpstr>
      <vt:lpstr>Tahoma</vt:lpstr>
      <vt:lpstr>Angsana New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แนวคิดของการควบคุมภายในที่สำคัญ</vt:lpstr>
      <vt:lpstr>วัตถุประสงค์ของการควบคุมภายใน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๑. การระบุปัจจัยเสี่ยง</vt:lpstr>
      <vt:lpstr>๒. การวิเคราะห์ความเสี่ยง (Risk Analysis)</vt:lpstr>
      <vt:lpstr>การประเมินความเสี่ยง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ประเภทของการควบคุมภายใน</vt:lpstr>
      <vt:lpstr>งานนำเสนอ PowerPoint</vt:lpstr>
      <vt:lpstr>งานนำเสนอ PowerPoint</vt:lpstr>
      <vt:lpstr>สรุปองค์ประกอบของการควบคุมภายใน</vt:lpstr>
      <vt:lpstr>งานนำเสนอ PowerPoint</vt:lpstr>
      <vt:lpstr>งานนำเสนอ PowerPoint</vt:lpstr>
      <vt:lpstr>งานนำเสนอ PowerPoint</vt:lpstr>
      <vt:lpstr>ตัวอย่างแบบฟอร์มการออกแบบกระบวนงาน</vt:lpstr>
      <vt:lpstr>ตัวอย่างการวิเคราะห์ความเสี่ยงจากกระบวนการหลัก</vt:lpstr>
      <vt:lpstr>งานนำเสนอ PowerPoint</vt:lpstr>
      <vt:lpstr>งานนำเสนอ PowerPoint</vt:lpstr>
      <vt:lpstr>ตัวอย่างการวิเคราะห์ความเสี่ยงจากกระบวนงานสนับสนุน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User</cp:lastModifiedBy>
  <cp:revision>2</cp:revision>
  <dcterms:created xsi:type="dcterms:W3CDTF">2018-10-29T14:17:42Z</dcterms:created>
  <dcterms:modified xsi:type="dcterms:W3CDTF">2023-01-18T04:33:44Z</dcterms:modified>
</cp:coreProperties>
</file>