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66"/>
    <a:srgbClr val="0000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6C94112-96BD-4BB4-A941-0B3820D5C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1EDFEC56-F3B6-49E1-BA6F-3AC8DAA73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CA3001A-5387-406D-A2C3-ED7FC6716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E4DC153-517D-462A-A524-027C8094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6D8E2C5-30B3-462B-BFD5-9B476A3ED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0252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1896510-45B5-48FB-B650-C4E4C64D6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9CD5105E-F6B6-43C1-8401-118E490A4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0B43B5F-595E-4811-AF99-6908A946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BBC727C-1128-4A11-AB9A-D8155014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D3C8D95-E341-4107-85C0-73598D0EF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608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8AEA3A1C-BE63-4753-8744-6F3571506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696B859-68CD-4716-B555-95A6D78CE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C419C83-7F1C-4400-8545-3592837F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31D4BE3-07E1-4358-BD10-E398D21F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40186AE-FCDD-40C1-ADEC-42198B9C6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395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3A58E78-9633-49C3-9E65-CDB3D49D4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2BE70D7-FD2C-482D-87EE-B813F99D6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C1C0B811-6FF5-42B3-AC89-31099878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ED57089-5A0F-4596-B733-CBB08889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1DB0B2B-668D-4EE8-ACB0-1435F52B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05579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7F8E17F-D471-4AD7-A539-991C967F1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F1963F81-9FD5-4423-A773-B14640155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50629DC-4561-476C-B136-6D070CDE5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F255134-B908-40BA-AD4D-F8DA92B6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1E18B62-2C40-4512-9191-5AFCD96F7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442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E9801A6-0A50-43A8-BD48-F8BDF480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2DA7980-4B50-485E-B06C-803A47A18A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77B673A-1C62-40D3-BD35-ED7357F1C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0C0C1B9-5FDB-455D-BED1-47BDF42EC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8EB7660-EA9A-430D-9FA0-1012F909A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C6BB50F-7B17-4DEE-8D9F-5C6A7C85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7210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741CEC0-7A28-4AA8-BCED-CF1851797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B9A1ED37-549E-4F3C-98E4-57977929A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9C0E08C5-44B4-4681-9AA6-4D48651F8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0563389-917F-4018-ABB3-3C8895FA2B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174BD2F7-9A48-44EE-BC04-BF44B67FF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AE103870-B823-4569-AE2E-95A3C051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BA64D3F1-807C-4630-AE93-F65DCDF5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67301B25-81F0-4CA9-A739-50E2B95E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5469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04AB81D-5678-4CDB-9351-27979E177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C756C24-1066-49AE-AB48-26F2BA3F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0D592A0-AFA6-4BE0-A48A-27390B610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CDF104D2-8968-4B53-A1D0-705980541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3892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40C7FB22-A2CD-496A-AE52-026ACEE7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D38F583B-C65F-48F1-8831-FB1A4F268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300EFF1-A4DF-4D90-BF7A-93037872E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032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C0CB4D9-6C59-47F8-91AD-265BA463A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4FA5C2A-4972-4601-BFC5-FF6434A8C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C61011F-C169-4C1A-B2AD-9ACFD25A4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8FF6AAC-CD83-47BA-B801-1CAB63C39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EBFFE2B-EB6E-44F6-BEBF-A7C2F9777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421CD19-6341-4BF8-AC57-A9EE5FB38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645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CD77919-71ED-471A-8F26-7F1964D9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4902DED2-4282-4D3A-B19A-70FD891E2F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27ECBE3-291D-475C-8E9E-75ED557613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116CA112-0A97-4F15-AEF6-74D32C83D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5408256-7126-4E9F-B315-8AAF719F2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EC20AB8-68BF-4379-A955-24B8661CC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490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F23E826F-3B9B-4D18-9CB8-D58CD912A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9F9CE62-3923-4989-8A16-4F6BC9739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E4D111A-A8DE-4568-801D-3C251233A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05866-6C82-4D35-AE35-AA696059CC86}" type="datetimeFigureOut">
              <a:rPr lang="th-TH" smtClean="0"/>
              <a:t>17/11/65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6DD4636-7755-46A5-8595-D4185A119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14F4B93-0BC9-4BB0-9AB7-D867315E66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B92D7-7497-46D6-A11B-AED4495C66A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087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6515C839-659A-40F0-8314-244FFA3E7F2D}"/>
              </a:ext>
            </a:extLst>
          </p:cNvPr>
          <p:cNvSpPr txBox="1"/>
          <p:nvPr/>
        </p:nvSpPr>
        <p:spPr>
          <a:xfrm>
            <a:off x="594851" y="2300748"/>
            <a:ext cx="110022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นโยบายการดำเนินงานสุขภาพจิตและยาเสพติด คณะกรรมการพัฒนาคุณภาพชีวิตระดับอำเภอ (พชอ.) ปีงบประมาณ พ.ศ.</a:t>
            </a:r>
            <a:r>
              <a:rPr lang="en-US" sz="54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  <a:endParaRPr lang="th-TH" sz="5400" dirty="0">
              <a:solidFill>
                <a:srgbClr val="000066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D27B554B-9EB2-4B81-9C62-C75ABC22E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626" y="596693"/>
            <a:ext cx="1497575" cy="1497575"/>
          </a:xfrm>
          <a:prstGeom prst="rect">
            <a:avLst/>
          </a:prstGeom>
        </p:spPr>
      </p:pic>
      <p:pic>
        <p:nvPicPr>
          <p:cNvPr id="6" name="รูปภาพ 5">
            <a:extLst>
              <a:ext uri="{FF2B5EF4-FFF2-40B4-BE49-F238E27FC236}">
                <a16:creationId xmlns:a16="http://schemas.microsoft.com/office/drawing/2014/main" id="{8FFDFF2E-8FAA-4BAE-8378-42BFE2DA2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891" y="596694"/>
            <a:ext cx="1497575" cy="1497575"/>
          </a:xfrm>
          <a:prstGeom prst="rect">
            <a:avLst/>
          </a:prstGeom>
        </p:spPr>
      </p:pic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10E43821-621A-4F26-B4C2-993B898491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2606" y="615075"/>
            <a:ext cx="1497575" cy="1497575"/>
          </a:xfrm>
          <a:prstGeom prst="rect">
            <a:avLst/>
          </a:prstGeom>
        </p:spPr>
      </p:pic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57CC36BC-ED3D-4A75-9F48-EAD08C42F629}"/>
              </a:ext>
            </a:extLst>
          </p:cNvPr>
          <p:cNvSpPr txBox="1"/>
          <p:nvPr/>
        </p:nvSpPr>
        <p:spPr>
          <a:xfrm>
            <a:off x="2582871" y="4886071"/>
            <a:ext cx="66590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400" dirty="0">
                <a:solidFill>
                  <a:srgbClr val="0033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“คนนครสวรรค์สุขภาพดี อายุยืนยาว”</a:t>
            </a:r>
          </a:p>
          <a:p>
            <a:pPr algn="ctr"/>
            <a:r>
              <a:rPr lang="th-TH" sz="4400" dirty="0">
                <a:ln>
                  <a:solidFill>
                    <a:srgbClr val="C00000"/>
                  </a:solidFill>
                </a:ln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ดูแลและพัฒนาสุขภาพทุกช่วงวัย</a:t>
            </a:r>
            <a:endParaRPr lang="th-TH" sz="4000" dirty="0">
              <a:ln>
                <a:solidFill>
                  <a:srgbClr val="C00000"/>
                </a:solidFill>
              </a:ln>
              <a:solidFill>
                <a:srgbClr val="0000CC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326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58BE4CF3-57DB-4DB0-863C-48F61916F4F5}"/>
              </a:ext>
            </a:extLst>
          </p:cNvPr>
          <p:cNvSpPr/>
          <p:nvPr/>
        </p:nvSpPr>
        <p:spPr>
          <a:xfrm>
            <a:off x="297614" y="2835634"/>
            <a:ext cx="2298102" cy="3196456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4" name="กลุ่ม 3">
            <a:extLst>
              <a:ext uri="{FF2B5EF4-FFF2-40B4-BE49-F238E27FC236}">
                <a16:creationId xmlns:a16="http://schemas.microsoft.com/office/drawing/2014/main" id="{F57DFD0C-FBF9-48D9-A1EA-98AB9B8EB894}"/>
              </a:ext>
            </a:extLst>
          </p:cNvPr>
          <p:cNvGrpSpPr/>
          <p:nvPr/>
        </p:nvGrpSpPr>
        <p:grpSpPr>
          <a:xfrm>
            <a:off x="297614" y="255917"/>
            <a:ext cx="11550256" cy="1446550"/>
            <a:chOff x="297614" y="252350"/>
            <a:chExt cx="11550256" cy="1542452"/>
          </a:xfrm>
        </p:grpSpPr>
        <p:sp>
          <p:nvSpPr>
            <p:cNvPr id="5" name="สี่เหลี่ยมผืนผ้า: มุมมน 4">
              <a:extLst>
                <a:ext uri="{FF2B5EF4-FFF2-40B4-BE49-F238E27FC236}">
                  <a16:creationId xmlns:a16="http://schemas.microsoft.com/office/drawing/2014/main" id="{6D3E2305-9800-46FB-B5AA-DA4123AEF946}"/>
                </a:ext>
              </a:extLst>
            </p:cNvPr>
            <p:cNvSpPr/>
            <p:nvPr/>
          </p:nvSpPr>
          <p:spPr>
            <a:xfrm>
              <a:off x="390645" y="309716"/>
              <a:ext cx="11457225" cy="1485086"/>
            </a:xfrm>
            <a:prstGeom prst="round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6" name="กล่องข้อความ 5">
              <a:extLst>
                <a:ext uri="{FF2B5EF4-FFF2-40B4-BE49-F238E27FC236}">
                  <a16:creationId xmlns:a16="http://schemas.microsoft.com/office/drawing/2014/main" id="{FB39262A-03C7-4031-A293-333089ADE081}"/>
                </a:ext>
              </a:extLst>
            </p:cNvPr>
            <p:cNvSpPr txBox="1"/>
            <p:nvPr/>
          </p:nvSpPr>
          <p:spPr>
            <a:xfrm>
              <a:off x="297614" y="252350"/>
              <a:ext cx="11503741" cy="1542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4400" b="1" dirty="0">
                  <a:solidFill>
                    <a:srgbClr val="0066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นครสวรรค์เมืองสุขภาวะและระบบดูแลสุขภาพมุ่งเน้นคุณค่า</a:t>
              </a:r>
              <a:endParaRPr lang="en-US" sz="4400" b="1" dirty="0">
                <a:solidFill>
                  <a:srgbClr val="00660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  <a:p>
              <a:pPr algn="ctr"/>
              <a:r>
                <a:rPr lang="en-US" sz="4400" b="1" dirty="0">
                  <a:solidFill>
                    <a:srgbClr val="0066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(Wellness City </a:t>
              </a:r>
              <a:r>
                <a:rPr lang="en-US" sz="4400" b="1" dirty="0">
                  <a:solidFill>
                    <a:srgbClr val="0000CC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&amp; Value Based Health Care)</a:t>
              </a:r>
              <a:endParaRPr lang="th-TH" sz="4400" b="1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9510A690-CAEE-4B29-B4BE-C803ACED12C1}"/>
              </a:ext>
            </a:extLst>
          </p:cNvPr>
          <p:cNvSpPr txBox="1"/>
          <p:nvPr/>
        </p:nvSpPr>
        <p:spPr>
          <a:xfrm>
            <a:off x="413902" y="2776641"/>
            <a:ext cx="1177809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เด็กแรกเกิด-</a:t>
            </a:r>
            <a:r>
              <a:rPr lang="en-US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 </a:t>
            </a:r>
            <a:r>
              <a:rPr lang="th-TH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   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ได้รับการคัดกรองพัฒนาการและออ</a:t>
            </a:r>
            <a:r>
              <a:rPr lang="th-TH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ทิส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ติก กระตุ้นพัฒนาการสมวัย</a:t>
            </a:r>
          </a:p>
          <a:p>
            <a:r>
              <a:rPr lang="en-US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th-TH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เด็กวัยเรียน </a:t>
            </a:r>
            <a:r>
              <a:rPr lang="en-US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6-15 </a:t>
            </a:r>
            <a:r>
              <a:rPr lang="th-TH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ได้รับคัดกรอง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กลุ่มโรค โดยผู้ปกครอง-ครู ตรวจวินิจฉัยและรักษาโดยแพทย์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(สมาธิสั้น ออ</a:t>
            </a:r>
            <a:r>
              <a:rPr lang="th-TH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ทิส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ติก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LD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และบกพร่องทางการเรียนรู้)</a:t>
            </a:r>
          </a:p>
          <a:p>
            <a:r>
              <a:rPr lang="en-US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th-TH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วัยรุ่น-วัยทำงาน     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เฝ้าระวังสุขภาพจิต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Mental Health Check-In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ซึมเศร้า เสี่ยงฆ่าตัวตาย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กลุ่มผู้ป่วยจิตเวชเรื้อรังที่เสี่ยงก่อความรุนแรง (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SMIV)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ได้รับการบำบัดรักษา  </a:t>
            </a: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โดยการมีส่วนร่วมของชุมชน</a:t>
            </a:r>
          </a:p>
          <a:p>
            <a:r>
              <a:rPr lang="en-US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</a:t>
            </a:r>
            <a:r>
              <a:rPr lang="th-TH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วัยสูงอายุ             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เฝ้าระวัง คัดกรองและดูแล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กลุ่มโรค (ซึมเศร้า (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Depression) 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สมองเสื่อม (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Dementia)  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สับสน (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Delirium)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 ป้องกัน รักษา ฟื้นฟูสมรรถภาพ บูรณาการความร่วมมือ</a:t>
            </a: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6D03D86F-3342-461B-A312-7BCB6DC09F53}"/>
              </a:ext>
            </a:extLst>
          </p:cNvPr>
          <p:cNvSpPr txBox="1"/>
          <p:nvPr/>
        </p:nvSpPr>
        <p:spPr>
          <a:xfrm>
            <a:off x="413902" y="2198189"/>
            <a:ext cx="5405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การดูแลสุขภาพจิตทุกช่วงวัย</a:t>
            </a:r>
          </a:p>
        </p:txBody>
      </p:sp>
      <p:pic>
        <p:nvPicPr>
          <p:cNvPr id="11" name="รูปภาพ 10">
            <a:extLst>
              <a:ext uri="{FF2B5EF4-FFF2-40B4-BE49-F238E27FC236}">
                <a16:creationId xmlns:a16="http://schemas.microsoft.com/office/drawing/2014/main" id="{FF1A87E6-C4C0-4988-ADD2-70E510B05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3148" y="5236203"/>
            <a:ext cx="1774722" cy="997168"/>
          </a:xfrm>
          <a:prstGeom prst="rect">
            <a:avLst/>
          </a:prstGeom>
        </p:spPr>
      </p:pic>
      <p:pic>
        <p:nvPicPr>
          <p:cNvPr id="12" name="รูปภาพ 11">
            <a:extLst>
              <a:ext uri="{FF2B5EF4-FFF2-40B4-BE49-F238E27FC236}">
                <a16:creationId xmlns:a16="http://schemas.microsoft.com/office/drawing/2014/main" id="{3B51C857-2621-4EAF-BBD4-696879459F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2473" y="3572202"/>
            <a:ext cx="1135625" cy="873899"/>
          </a:xfrm>
          <a:prstGeom prst="rect">
            <a:avLst/>
          </a:prstGeom>
        </p:spPr>
      </p:pic>
      <p:pic>
        <p:nvPicPr>
          <p:cNvPr id="13" name="รูปภาพ 12">
            <a:extLst>
              <a:ext uri="{FF2B5EF4-FFF2-40B4-BE49-F238E27FC236}">
                <a16:creationId xmlns:a16="http://schemas.microsoft.com/office/drawing/2014/main" id="{EC8E322B-AAE0-4C01-B2B4-8A54DBA84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1485" y="2629158"/>
            <a:ext cx="988142" cy="988142"/>
          </a:xfrm>
          <a:prstGeom prst="rect">
            <a:avLst/>
          </a:prstGeom>
        </p:spPr>
      </p:pic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70567F17-C359-4B00-8CC8-FFC20B7BA0D6}"/>
              </a:ext>
            </a:extLst>
          </p:cNvPr>
          <p:cNvSpPr txBox="1"/>
          <p:nvPr/>
        </p:nvSpPr>
        <p:spPr>
          <a:xfrm>
            <a:off x="390645" y="1680162"/>
            <a:ext cx="114804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ผู้ป่วยจิตเวชเป็นจำเลยของสังคม </a:t>
            </a:r>
            <a:r>
              <a:rPr lang="en-US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ผู้ป่วยจิตเวชที่มีความเสี่ยงก่อความรุนแรง (</a:t>
            </a:r>
            <a:r>
              <a:rPr lang="en-US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SMIV) 970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 </a:t>
            </a:r>
          </a:p>
          <a:p>
            <a:pPr algn="ctr"/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เสี่ยงสูง </a:t>
            </a:r>
            <a:r>
              <a:rPr lang="en-US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103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 เข้าถึงระบบบำบัดทุกราย </a:t>
            </a:r>
          </a:p>
        </p:txBody>
      </p:sp>
    </p:spTree>
    <p:extLst>
      <p:ext uri="{BB962C8B-B14F-4D97-AF65-F5344CB8AC3E}">
        <p14:creationId xmlns:p14="http://schemas.microsoft.com/office/powerpoint/2010/main" val="1086187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9510A690-CAEE-4B29-B4BE-C803ACED12C1}"/>
              </a:ext>
            </a:extLst>
          </p:cNvPr>
          <p:cNvSpPr txBox="1"/>
          <p:nvPr/>
        </p:nvSpPr>
        <p:spPr>
          <a:xfrm>
            <a:off x="413902" y="1242819"/>
            <a:ext cx="117780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ระบบคัดกรองและบำบัดรักษาโดยการมีส่วนร่วมของชุมชน (</a:t>
            </a:r>
            <a:r>
              <a:rPr lang="en-US" sz="3200" b="0" i="0" dirty="0">
                <a:solidFill>
                  <a:srgbClr val="000066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Community Based Treatment and</a:t>
            </a:r>
          </a:p>
          <a:p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en-US" sz="3200" b="0" i="0" dirty="0">
                <a:solidFill>
                  <a:srgbClr val="000066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Rehabilitation :</a:t>
            </a:r>
            <a:r>
              <a:rPr lang="en-US" sz="3200" b="0" i="0" dirty="0" err="1">
                <a:solidFill>
                  <a:srgbClr val="000066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CBTx</a:t>
            </a:r>
            <a:r>
              <a:rPr lang="en-US" sz="3200" b="0" i="0" dirty="0">
                <a:solidFill>
                  <a:srgbClr val="000066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r>
              <a:rPr lang="th-TH" sz="3200" b="0" i="0" dirty="0">
                <a:solidFill>
                  <a:srgbClr val="000066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ครบทุกตำบลและหมู่บ้าน</a:t>
            </a:r>
          </a:p>
          <a:p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จัดตั้งทีมคัดกรองและเฝ้าระวังระดับหมู่บ้าน จำนวน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5-7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 โดยมีองค์ประกอบสำคัญ</a:t>
            </a:r>
          </a:p>
          <a:p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2.1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กำนันหรือผู้ใหญ่บ้าน สมาชิก อบต./เทศบาล  (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1-2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คน)</a:t>
            </a:r>
          </a:p>
          <a:p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2.2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เจ้าหน้าที่สาธารณสุขในพื้นที่  (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คน)</a:t>
            </a:r>
          </a:p>
          <a:p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2.3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แกนนำ อสม. ประจำหมู่บ้าน (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1-2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คน)</a:t>
            </a:r>
          </a:p>
          <a:p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2.4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ผู้นำศาสนา ผู้นำชุมชน ที่เคารพและเป็นที่ยอมรับของประชาชน (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1-2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คน)</a:t>
            </a:r>
          </a:p>
          <a:p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มีหน้าที่เฝ้าระวังและค้นหาผู้เสพยาเข้าสู่ระบบบำบัดรักษาโดยความสมัครใจ</a:t>
            </a:r>
          </a:p>
          <a:p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ให้สถานบริการสาธารณสุข (รพ. /รพ.สต.)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เป็นสถานบำบัดรักษาแบบไม่พักค้างคืน</a:t>
            </a:r>
          </a:p>
          <a:p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การเฝ้าระวังผู้ป่วย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SMIV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และประสานส่งต่อผู้ป่วยเข้ารับการบำบัดรักษาเพื่อลดปัญหาความรุนแรงในชุมชน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6D03D86F-3342-461B-A312-7BCB6DC09F53}"/>
              </a:ext>
            </a:extLst>
          </p:cNvPr>
          <p:cNvSpPr txBox="1"/>
          <p:nvPr/>
        </p:nvSpPr>
        <p:spPr>
          <a:xfrm>
            <a:off x="413902" y="382035"/>
            <a:ext cx="11089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การป้องกันและแก้ไขปัญหายาเสพติดแบบมีส่วนร่วมของชุมชน</a:t>
            </a:r>
          </a:p>
        </p:txBody>
      </p:sp>
      <p:pic>
        <p:nvPicPr>
          <p:cNvPr id="2" name="รูปภาพ 1">
            <a:extLst>
              <a:ext uri="{FF2B5EF4-FFF2-40B4-BE49-F238E27FC236}">
                <a16:creationId xmlns:a16="http://schemas.microsoft.com/office/drawing/2014/main" id="{91FBF8B4-A03C-4BCB-8BA1-A4D0EA1A9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4398" y="2652712"/>
            <a:ext cx="293370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87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1D4718D8-43FA-4995-BE02-962E3DDE3259}"/>
              </a:ext>
            </a:extLst>
          </p:cNvPr>
          <p:cNvSpPr txBox="1"/>
          <p:nvPr/>
        </p:nvSpPr>
        <p:spPr>
          <a:xfrm>
            <a:off x="398205" y="158718"/>
            <a:ext cx="1144474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44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นโยบายการดำเนินงานสุขภาพจิตและยาเสพติด พชอ. จ.นครสวรรค์ ปีงบประมาณ พ.ศ.</a:t>
            </a:r>
            <a:r>
              <a:rPr lang="en-US" sz="44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  <a:r>
              <a:rPr lang="th-TH" sz="44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4400" b="1" dirty="0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3E8F2AE9-2464-49C5-A906-953BAF56E13B}"/>
              </a:ext>
            </a:extLst>
          </p:cNvPr>
          <p:cNvSpPr txBox="1"/>
          <p:nvPr/>
        </p:nvSpPr>
        <p:spPr>
          <a:xfrm>
            <a:off x="575187" y="1740310"/>
            <a:ext cx="1100229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พชอ.ทุกอำเภอกำหนด </a:t>
            </a:r>
            <a:r>
              <a:rPr lang="th-TH" sz="4000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“สุขภาพจิตและยาเสพติด”</a:t>
            </a:r>
            <a:r>
              <a:rPr lang="th-TH" sz="40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เป็นประเด็นมุ่งเน้น</a:t>
            </a:r>
          </a:p>
          <a:p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th-TH" sz="4000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แต่งตั้งคณะอนุกรรมการหรือคณะทำงานฯ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ขับเคลื่อนประเด็นโดยผลักดันไปสู่ </a:t>
            </a: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การดำเนินงานระดับตำบล/หมู่บ้าน ตามลำดับความสำคัญของปัญหา</a:t>
            </a:r>
          </a:p>
          <a:p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</a:t>
            </a:r>
            <a:r>
              <a:rPr lang="th-TH" sz="4000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กำหนดประเด้นมุ่งเน้นให้สอดคล้องกับสถานการณ์ปัญหา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ในแต่ละพื้นที่</a:t>
            </a: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เช่น ปัญหากลุ่มเสี่ยงฆ่าตัวตาย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SMIV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ยาเสพติด เด็กเสี่ยง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กลุ่มโรค เป็นต้น</a:t>
            </a:r>
          </a:p>
          <a:p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</a:t>
            </a:r>
            <a:r>
              <a:rPr lang="th-TH" sz="4000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วาระการกำกับ ติดตามและประเมินผล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การดำเนินงานอย่างต่อเนื่อง</a:t>
            </a:r>
          </a:p>
          <a:p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5.</a:t>
            </a:r>
            <a:r>
              <a:rPr lang="th-TH" sz="4000" dirty="0">
                <a:solidFill>
                  <a:srgbClr val="00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พชจ.และกลไกระดับจังหวัดมีการติดตามและร่วมเรียนรู้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เพื่อพัฒนา พชอ. </a:t>
            </a:r>
          </a:p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ตามความเหมาะสม</a:t>
            </a:r>
          </a:p>
        </p:txBody>
      </p:sp>
      <p:pic>
        <p:nvPicPr>
          <p:cNvPr id="1026" name="Picture 2" descr="แผนการสรรหาคณะกรรมการ เขต 7 timeline | Timetoast timelines">
            <a:extLst>
              <a:ext uri="{FF2B5EF4-FFF2-40B4-BE49-F238E27FC236}">
                <a16:creationId xmlns:a16="http://schemas.microsoft.com/office/drawing/2014/main" id="{1A375C8C-CF6E-4B4A-92A5-415FF1504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322" y="766916"/>
            <a:ext cx="2250188" cy="144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ประชาคมคืออะไร">
            <a:extLst>
              <a:ext uri="{FF2B5EF4-FFF2-40B4-BE49-F238E27FC236}">
                <a16:creationId xmlns:a16="http://schemas.microsoft.com/office/drawing/2014/main" id="{E17413CC-1C86-4D8A-9B7B-A2B59AC16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631" y="881993"/>
            <a:ext cx="2250188" cy="86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352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สนับสนุนคนไทยให้รักการอ่าน : ดาวน์โหลดการ์ตูน วาดภาพระบายสี หัดระบายสี:  ภาพลายเส้นระบายสีชุมชนน่าอยู่">
            <a:extLst>
              <a:ext uri="{FF2B5EF4-FFF2-40B4-BE49-F238E27FC236}">
                <a16:creationId xmlns:a16="http://schemas.microsoft.com/office/drawing/2014/main" id="{61D82D32-BC7E-459C-A854-E2CFB2E12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837" y="4734112"/>
            <a:ext cx="2200275" cy="208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แผนการสรรหาคณะกรรมการ เขต 7 timeline | Timetoast timelines">
            <a:extLst>
              <a:ext uri="{FF2B5EF4-FFF2-40B4-BE49-F238E27FC236}">
                <a16:creationId xmlns:a16="http://schemas.microsoft.com/office/drawing/2014/main" id="{18C28749-AEF8-4B50-B2D3-80994DBE3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087" y="704756"/>
            <a:ext cx="2219325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41A4EA50-C001-4871-82DF-9C79250F051E}"/>
              </a:ext>
            </a:extLst>
          </p:cNvPr>
          <p:cNvSpPr txBox="1"/>
          <p:nvPr/>
        </p:nvSpPr>
        <p:spPr>
          <a:xfrm>
            <a:off x="216312" y="2109013"/>
            <a:ext cx="4232787" cy="2677656"/>
          </a:xfrm>
          <a:prstGeom prst="rect">
            <a:avLst/>
          </a:prstGeom>
          <a:noFill/>
          <a:ln>
            <a:solidFill>
              <a:srgbClr val="00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พชอ.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“งานสุขภาพจิตและยาเสพติด”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ดูแลสุขภาพจิตทุกช่วงวัย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เฝ้าระวังและบำบัดรักษายาเสพติดแบบการมีส่วนร่วมของชุมชน (</a:t>
            </a:r>
            <a:r>
              <a:rPr lang="en-US" sz="3200" dirty="0" err="1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CBTx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200" dirty="0">
              <a:solidFill>
                <a:srgbClr val="000066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D53F0537-DE3C-4AEE-9331-9B2ABC822C24}"/>
              </a:ext>
            </a:extLst>
          </p:cNvPr>
          <p:cNvSpPr txBox="1"/>
          <p:nvPr/>
        </p:nvSpPr>
        <p:spPr>
          <a:xfrm>
            <a:off x="216312" y="5148953"/>
            <a:ext cx="4232787" cy="584775"/>
          </a:xfrm>
          <a:prstGeom prst="rect">
            <a:avLst/>
          </a:prstGeom>
          <a:noFill/>
          <a:ln>
            <a:solidFill>
              <a:srgbClr val="00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อนุกรรมการฯ พชอ. ประเด็น.....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DBDE44BA-B80E-4860-912D-9EA1AD1979F3}"/>
              </a:ext>
            </a:extLst>
          </p:cNvPr>
          <p:cNvSpPr txBox="1"/>
          <p:nvPr/>
        </p:nvSpPr>
        <p:spPr>
          <a:xfrm>
            <a:off x="4596581" y="2123762"/>
            <a:ext cx="7452851" cy="3662541"/>
          </a:xfrm>
          <a:prstGeom prst="rect">
            <a:avLst/>
          </a:prstGeom>
          <a:noFill/>
          <a:ln>
            <a:solidFill>
              <a:srgbClr val="00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พชต.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“การเฝ้าระวังและคัดกรอง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กลุ่มโรคสำหรับเด็กวัยเรียน (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6-15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ปี)”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โดยผู้ปกครองและครู ด้วยเครื่องมือ 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SNAP-IV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ส่งต่อตรวจวินิจฉัยและบำบัดรักษาโดยแพทย์</a:t>
            </a:r>
          </a:p>
          <a:p>
            <a:pPr algn="ctr"/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“การเฝ้าระวังและส่งตัวผู้ป่วยจิตเวชเรื้อรังที่เสี่ยงก่อความรุนแรง (</a:t>
            </a:r>
            <a:r>
              <a:rPr lang="en-US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SMIV) </a:t>
            </a:r>
            <a:r>
              <a:rPr lang="th-TH" sz="3200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เพื่อการบำบัดรักษาต่อเนื่องโดยการมีส่วนร่วมของชุมชน”</a:t>
            </a:r>
          </a:p>
          <a:p>
            <a:pPr algn="ctr"/>
            <a:r>
              <a:rPr lang="th-TH" sz="32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(ประเด็นย่อย </a:t>
            </a:r>
            <a:r>
              <a:rPr lang="en-US" sz="32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2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ปรับเปลี่ยนให้สอดคล้องกับปัญหาในแต่ลพื้นที่)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25E731AF-F42C-4A24-91DB-077599D49958}"/>
              </a:ext>
            </a:extLst>
          </p:cNvPr>
          <p:cNvSpPr txBox="1"/>
          <p:nvPr/>
        </p:nvSpPr>
        <p:spPr>
          <a:xfrm>
            <a:off x="216312" y="37913"/>
            <a:ext cx="117151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แนวทางการกำหนดประเด็นและการขับเคลื่อนการดำเนินงาน</a:t>
            </a:r>
          </a:p>
          <a:p>
            <a:pPr algn="ctr"/>
            <a:r>
              <a:rPr lang="th-TH" sz="48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สุขภาพจิตและยาเสพติด พชอ. และ พชต. ปีงบประมาณ พ.ศ.</a:t>
            </a:r>
            <a:r>
              <a:rPr lang="en-US" sz="4800" b="1" dirty="0">
                <a:solidFill>
                  <a:srgbClr val="000066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2566</a:t>
            </a:r>
            <a:endParaRPr lang="th-TH" sz="4800" b="1" dirty="0">
              <a:solidFill>
                <a:srgbClr val="000066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0869294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647</Words>
  <Application>Microsoft Office PowerPoint</Application>
  <PresentationFormat>แบบจอกว้าง</PresentationFormat>
  <Paragraphs>50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TH SarabunPSK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วิษณุ มากบุญ</cp:lastModifiedBy>
  <cp:revision>11</cp:revision>
  <dcterms:created xsi:type="dcterms:W3CDTF">2022-11-14T23:11:23Z</dcterms:created>
  <dcterms:modified xsi:type="dcterms:W3CDTF">2022-11-17T03:18:43Z</dcterms:modified>
</cp:coreProperties>
</file>