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8" r:id="rId2"/>
    <p:sldId id="595" r:id="rId3"/>
    <p:sldId id="659" r:id="rId4"/>
    <p:sldId id="658" r:id="rId5"/>
    <p:sldId id="665" r:id="rId6"/>
    <p:sldId id="627" r:id="rId7"/>
    <p:sldId id="661" r:id="rId8"/>
    <p:sldId id="647" r:id="rId9"/>
    <p:sldId id="649" r:id="rId10"/>
    <p:sldId id="650" r:id="rId11"/>
    <p:sldId id="657" r:id="rId12"/>
    <p:sldId id="662" r:id="rId13"/>
    <p:sldId id="663" r:id="rId14"/>
    <p:sldId id="664" r:id="rId15"/>
    <p:sldId id="646" r:id="rId16"/>
  </p:sldIdLst>
  <p:sldSz cx="12192000" cy="6858000"/>
  <p:notesSz cx="6815138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3399"/>
    <a:srgbClr val="0000FF"/>
    <a:srgbClr val="CCFFFF"/>
    <a:srgbClr val="CC66FF"/>
    <a:srgbClr val="99FF99"/>
    <a:srgbClr val="CC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สไตล์สีเข้ม 1 - เน้น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สไตล์สีเข้ม 1 - เน้น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สไตล์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สไตล์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สไตล์สีเข้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CCAA97C5-D58E-30EE-0744-978397FD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786673F-5F92-EE28-534C-60BE8952D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79752D0-F534-4598-A86D-4D0B0C13CE03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AE1D250-6E43-453E-801B-904741CB6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:a16="http://schemas.microsoft.com/office/drawing/2014/main" id="{DDA86F4E-7CD4-942B-3C94-87F9D6C38E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800" y="944880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A7CBD4-B083-43B1-806D-7DDD09006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78634407-24C6-EBC9-FC45-B6AB4BED2B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607D59B-CC1C-A00D-C770-4AF6CAAFB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AD768E-D12C-44A9-8CB9-E3643EABE585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ตัวแทนรูปบนสไลด์ 3">
            <a:extLst>
              <a:ext uri="{FF2B5EF4-FFF2-40B4-BE49-F238E27FC236}">
                <a16:creationId xmlns:a16="http://schemas.microsoft.com/office/drawing/2014/main" id="{78721282-DE38-03BD-1E91-499513CF1C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ตัวแทนบันทึกย่อ 4">
            <a:extLst>
              <a:ext uri="{FF2B5EF4-FFF2-40B4-BE49-F238E27FC236}">
                <a16:creationId xmlns:a16="http://schemas.microsoft.com/office/drawing/2014/main" id="{0B4C1BDF-7B19-4ECE-D7DE-9704428BB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53062" cy="391795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  <a:endParaRPr lang="en-US" noProof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DD9F9E2-CD6A-5792-4869-3C52A459D9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56A0761-4304-B14E-636C-2D10915B5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B66F619-F08F-4DF1-B5E2-252A79336824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340ED58-3447-4A6A-16DF-3E0747C958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A0BE30D-3FB4-11B1-2B0C-002B942138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57FC8D2-FEA5-ADEA-86EA-1E58D3FEC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859267C-0078-4A09-B561-FB9A6B4FDB54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9B3D42-10F4-7A07-AB0F-ADEC417B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A7D6-2CC9-4533-B797-1751C6532175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CC8375-9AF0-D239-6B6B-E3310BE2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8E729CC-D5B8-49F3-BA74-9B8B399E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5614-4BF0-4B67-AD4D-48D7F499B0A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0886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CF55FF0-E3FA-7DC5-38C9-6B8F7551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93F2-FBAD-4542-A2AB-AB1D8ACB7DB0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F6DB548-6E41-3AFB-0261-C1F08ABA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D45791-C56A-548A-548E-A5924A19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CB4C1-BD11-43E2-BB38-5622919C0EB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507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16CC0B4-3561-DC2B-D6D3-A12C108F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11A-9F66-4CCD-A191-108F2EC867BF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F25BFA9-5339-0F7B-B1F9-1F8903A7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5CAE462-149E-A553-7A2E-A259DCB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11D4-638D-487A-800A-D4B03669FA1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777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6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ลขสไลด์">
            <a:extLst>
              <a:ext uri="{FF2B5EF4-FFF2-40B4-BE49-F238E27FC236}">
                <a16:creationId xmlns:a16="http://schemas.microsoft.com/office/drawing/2014/main" id="{F04732AC-F0E7-F59D-0394-1BD861CBE76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996CE1-7032-4812-9E0C-59505CE13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02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3DCE02A-8306-F167-414E-9C45B1C3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6DA2-CC98-4C76-8425-B08BB0536A5C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75491CC-4BAB-DFEE-A477-C742CE6F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216FFBC-63DC-AFC5-5CE3-E045AC76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0887A-05D0-4C1F-9263-B09653B7F69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834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32BD992-1AB2-C0E0-42CC-1402369B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1950-0642-4BFF-A234-28DD39F13286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B43085-0D64-2BC0-EC37-1B822B26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D52BB7-D65A-0571-BDEC-9E9081E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7E9-F312-4E99-9592-34862E9B072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8104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E77AAFB1-7205-7F72-8EFD-57BB68FF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D802-0674-4DFF-9C05-325608D09F52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73022651-B66C-6CAA-670F-D990F94C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ACA53578-811B-4BA0-8A8B-87655282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8A259-DA6D-44C1-A99B-2F9C76D51B8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431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3">
            <a:extLst>
              <a:ext uri="{FF2B5EF4-FFF2-40B4-BE49-F238E27FC236}">
                <a16:creationId xmlns:a16="http://schemas.microsoft.com/office/drawing/2014/main" id="{649C394C-F842-292C-7D1E-3CB90B92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BD39-45DC-4D31-B802-79EF72C2D2E5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8" name="ตัวแทนท้ายกระดาษ 4">
            <a:extLst>
              <a:ext uri="{FF2B5EF4-FFF2-40B4-BE49-F238E27FC236}">
                <a16:creationId xmlns:a16="http://schemas.microsoft.com/office/drawing/2014/main" id="{D19F8EA5-58BD-685F-B0C3-C9804AA0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id="{45D18BEE-3916-D566-2A97-1A9C5D0B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36AF-A21E-4199-9F3A-93CD7DCAF31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03127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id="{29A4805A-A310-C1A9-13BC-100CD4E2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C959-55A6-4AAA-8189-D27B6E77519E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id="{962FCEE8-FC9B-D5D0-A456-6280A590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>
            <a:extLst>
              <a:ext uri="{FF2B5EF4-FFF2-40B4-BE49-F238E27FC236}">
                <a16:creationId xmlns:a16="http://schemas.microsoft.com/office/drawing/2014/main" id="{E8B7B041-6788-E309-40A5-A1E8A31E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F124-968E-4B88-AB73-3F6A605211D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2246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id="{3BB4EA41-8EB3-FA4F-95C1-92340628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09FF-8C56-49A5-971D-C3446B93FB53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3" name="ตัวแทนท้ายกระดาษ 4">
            <a:extLst>
              <a:ext uri="{FF2B5EF4-FFF2-40B4-BE49-F238E27FC236}">
                <a16:creationId xmlns:a16="http://schemas.microsoft.com/office/drawing/2014/main" id="{5A309E65-06E4-9901-ADD5-AAC1FBE6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>
            <a:extLst>
              <a:ext uri="{FF2B5EF4-FFF2-40B4-BE49-F238E27FC236}">
                <a16:creationId xmlns:a16="http://schemas.microsoft.com/office/drawing/2014/main" id="{37599344-163C-1915-D5B8-00FDE994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2664B-092B-4198-B73A-4B92A72C886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625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E778C665-C240-9037-AC46-9D9F6452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6BD4-CB05-4CB1-9506-A9DC81C6C4EC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783087A5-7D3E-4A00-EAD7-6C5A8CAB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B91C7B19-0DA4-875F-75BF-0E1169AE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7895-74B7-460F-AABC-3770D2152A4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3832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id="{46C31D9C-DA94-D2DF-7DC8-6E7A2AB1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70BA-EC14-4036-9166-6E3747BB6148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id="{283167F9-E5DD-7A08-CB56-D6ABCD6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893A301A-1B9C-5FDB-DA38-1F6F1D0F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0F8B7-A026-4569-9ED0-7E30E2CA7D5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8654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>
            <a:extLst>
              <a:ext uri="{FF2B5EF4-FFF2-40B4-BE49-F238E27FC236}">
                <a16:creationId xmlns:a16="http://schemas.microsoft.com/office/drawing/2014/main" id="{03690AA1-788B-9F5F-C72B-244ED827A8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  <a:endParaRPr lang="en-US" altLang="th-TH"/>
          </a:p>
        </p:txBody>
      </p:sp>
      <p:sp>
        <p:nvSpPr>
          <p:cNvPr id="1027" name="ตัวแทนข้อความ 2">
            <a:extLst>
              <a:ext uri="{FF2B5EF4-FFF2-40B4-BE49-F238E27FC236}">
                <a16:creationId xmlns:a16="http://schemas.microsoft.com/office/drawing/2014/main" id="{27570C9B-5550-6488-4D5D-E56D3BF8B3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578948F-4C6A-EE0B-B726-117FFCCA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23414-36EB-46B3-A722-8F52EFC6E51A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4F8DF64-5006-6C84-BFF5-A1A0100D1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7D7B97D-698E-3ED4-4DD8-D3DB9D620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1A7C83-CA3A-4DA0-B1C3-5ED5DFCFA961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88F16571-D4DB-D83C-1E8C-A164E27EDB5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9ED4C5-D6DC-842A-8600-7A40AE21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31800"/>
            <a:ext cx="11196638" cy="1641475"/>
          </a:xfrm>
          <a:solidFill>
            <a:srgbClr val="CCFFFF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การดำเนินงานการพัฒนาคุณภาพชีวิตระดับอำเภอ (</a:t>
            </a:r>
            <a:r>
              <a:rPr lang="th-TH" sz="4400" b="1" dirty="0" err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sz="4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อ.) </a:t>
            </a:r>
            <a:br>
              <a:rPr lang="th-TH" sz="4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จังหวัดนครสวรรค์ ปีงบประมาณ 2565-2566</a:t>
            </a:r>
          </a:p>
        </p:txBody>
      </p:sp>
      <p:sp>
        <p:nvSpPr>
          <p:cNvPr id="4100" name="กล่องข้อความ 3">
            <a:extLst>
              <a:ext uri="{FF2B5EF4-FFF2-40B4-BE49-F238E27FC236}">
                <a16:creationId xmlns:a16="http://schemas.microsoft.com/office/drawing/2014/main" id="{DF35FBAE-54C3-608E-C277-D4CC24BF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425" y="3629025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5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B51C41E-9F9D-285C-8C4A-6C4AB57764D0}"/>
              </a:ext>
            </a:extLst>
          </p:cNvPr>
          <p:cNvSpPr txBox="1"/>
          <p:nvPr/>
        </p:nvSpPr>
        <p:spPr>
          <a:xfrm>
            <a:off x="3703638" y="4768850"/>
            <a:ext cx="821372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th-TH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นายวิษณุ  </a:t>
            </a:r>
            <a:r>
              <a:rPr lang="th-TH" sz="32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สะบาย</a:t>
            </a:r>
            <a:r>
              <a:rPr lang="th-TH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แท้</a:t>
            </a:r>
          </a:p>
          <a:p>
            <a:pPr algn="r" eaLnBrk="1" hangingPunct="1">
              <a:defRPr/>
            </a:pPr>
            <a:r>
              <a:rPr lang="th-TH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นักวิชาการสาธารณสุขชำนาญการพิเศษ</a:t>
            </a:r>
          </a:p>
          <a:p>
            <a:pPr algn="r" eaLnBrk="1" hangingPunct="1">
              <a:defRPr/>
            </a:pPr>
            <a:r>
              <a:rPr lang="th-TH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หัวหน้ากลุ่มงานพัฒนาคุณภาพและรูปแบบบริการ</a:t>
            </a:r>
          </a:p>
          <a:p>
            <a:pPr algn="r" eaLnBrk="1" hangingPunct="1">
              <a:defRPr/>
            </a:pPr>
            <a:r>
              <a:rPr lang="th-TH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สำนักงานสาธารณสุขจังหวัดนครสวรรค์</a:t>
            </a:r>
          </a:p>
          <a:p>
            <a:pPr algn="r" eaLnBrk="1" hangingPunct="1">
              <a:defRPr/>
            </a:pPr>
            <a:r>
              <a:rPr lang="th-TH" sz="32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</a:t>
            </a:r>
            <a:endParaRPr lang="en-US" sz="32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2" name="AutoShape 17" descr="สรุปผลการตรวจราชการ">
            <a:extLst>
              <a:ext uri="{FF2B5EF4-FFF2-40B4-BE49-F238E27FC236}">
                <a16:creationId xmlns:a16="http://schemas.microsoft.com/office/drawing/2014/main" id="{5B729B2A-EBB0-B3D6-D960-963975D61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endParaRPr lang="en-US" altLang="en-US"/>
          </a:p>
        </p:txBody>
      </p:sp>
      <p:pic>
        <p:nvPicPr>
          <p:cNvPr id="4103" name="Picture 19" descr="สรุปผลการตรวจราชการ">
            <a:extLst>
              <a:ext uri="{FF2B5EF4-FFF2-40B4-BE49-F238E27FC236}">
                <a16:creationId xmlns:a16="http://schemas.microsoft.com/office/drawing/2014/main" id="{0B78B5F2-334D-0517-EFD0-6F6B22AD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355850"/>
            <a:ext cx="4487862" cy="2797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.png" descr="image.png">
            <a:extLst>
              <a:ext uri="{FF2B5EF4-FFF2-40B4-BE49-F238E27FC236}">
                <a16:creationId xmlns:a16="http://schemas.microsoft.com/office/drawing/2014/main" id="{4BEBA4C8-34DC-6273-D83E-6710B5B7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47738"/>
            <a:ext cx="23368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291" name="image.png" descr="image.png">
            <a:extLst>
              <a:ext uri="{FF2B5EF4-FFF2-40B4-BE49-F238E27FC236}">
                <a16:creationId xmlns:a16="http://schemas.microsoft.com/office/drawing/2014/main" id="{8DD16FB5-E76E-F597-920F-19E1205B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946150"/>
            <a:ext cx="25987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292" name="image.jpeg" descr="image.jpeg">
            <a:extLst>
              <a:ext uri="{FF2B5EF4-FFF2-40B4-BE49-F238E27FC236}">
                <a16:creationId xmlns:a16="http://schemas.microsoft.com/office/drawing/2014/main" id="{39600F0A-4647-5C2B-EE9A-22BDCCECE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21113"/>
            <a:ext cx="24511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293" name="image.jpeg" descr="image.jpeg">
            <a:extLst>
              <a:ext uri="{FF2B5EF4-FFF2-40B4-BE49-F238E27FC236}">
                <a16:creationId xmlns:a16="http://schemas.microsoft.com/office/drawing/2014/main" id="{DF2E684C-7EEA-112B-FDB0-97F71DC91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533775"/>
            <a:ext cx="2870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6F1F61BA-224D-4297-2DE6-6D6AD03876F0}"/>
              </a:ext>
            </a:extLst>
          </p:cNvPr>
          <p:cNvSpPr/>
          <p:nvPr/>
        </p:nvSpPr>
        <p:spPr>
          <a:xfrm>
            <a:off x="4465638" y="1520825"/>
            <a:ext cx="2030412" cy="871538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สร้างเสริมสุขภาพ</a:t>
            </a:r>
            <a:endParaRPr lang="en-US" b="1" dirty="0">
              <a:solidFill>
                <a:srgbClr val="CC66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ขวา 9">
            <a:extLst>
              <a:ext uri="{FF2B5EF4-FFF2-40B4-BE49-F238E27FC236}">
                <a16:creationId xmlns:a16="http://schemas.microsoft.com/office/drawing/2014/main" id="{A3F7B3C8-4C01-E665-30FC-EB851C914179}"/>
              </a:ext>
            </a:extLst>
          </p:cNvPr>
          <p:cNvSpPr/>
          <p:nvPr/>
        </p:nvSpPr>
        <p:spPr>
          <a:xfrm>
            <a:off x="6826250" y="1776413"/>
            <a:ext cx="582613" cy="439737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ลูกศรซ้าย 11">
            <a:extLst>
              <a:ext uri="{FF2B5EF4-FFF2-40B4-BE49-F238E27FC236}">
                <a16:creationId xmlns:a16="http://schemas.microsoft.com/office/drawing/2014/main" id="{3D882000-F941-CE0C-AFA3-963D6A34D528}"/>
              </a:ext>
            </a:extLst>
          </p:cNvPr>
          <p:cNvSpPr/>
          <p:nvPr/>
        </p:nvSpPr>
        <p:spPr>
          <a:xfrm>
            <a:off x="3736975" y="1776413"/>
            <a:ext cx="584200" cy="492125"/>
          </a:xfrm>
          <a:prstGeom prst="lef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สี่เหลี่ยมผืนผ้ามุมมน 13">
            <a:extLst>
              <a:ext uri="{FF2B5EF4-FFF2-40B4-BE49-F238E27FC236}">
                <a16:creationId xmlns:a16="http://schemas.microsoft.com/office/drawing/2014/main" id="{21C8F73C-C340-A15E-9F9F-43FCD593C098}"/>
              </a:ext>
            </a:extLst>
          </p:cNvPr>
          <p:cNvSpPr/>
          <p:nvPr/>
        </p:nvSpPr>
        <p:spPr>
          <a:xfrm>
            <a:off x="4221163" y="4856163"/>
            <a:ext cx="2030412" cy="815975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กายภาพบำบัด</a:t>
            </a:r>
            <a:endParaRPr lang="en-US" b="1" dirty="0">
              <a:solidFill>
                <a:srgbClr val="CC66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>
            <a:extLst>
              <a:ext uri="{FF2B5EF4-FFF2-40B4-BE49-F238E27FC236}">
                <a16:creationId xmlns:a16="http://schemas.microsoft.com/office/drawing/2014/main" id="{B927D278-CAC6-51A4-7AEB-C149430618DE}"/>
              </a:ext>
            </a:extLst>
          </p:cNvPr>
          <p:cNvSpPr/>
          <p:nvPr/>
        </p:nvSpPr>
        <p:spPr>
          <a:xfrm>
            <a:off x="4795838" y="3821113"/>
            <a:ext cx="2030412" cy="814387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ดูแลต่อเนื่องที่บ้าน</a:t>
            </a:r>
            <a:endParaRPr lang="en-US" sz="2400" b="1" dirty="0">
              <a:solidFill>
                <a:srgbClr val="CC66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ซ้าย 15">
            <a:extLst>
              <a:ext uri="{FF2B5EF4-FFF2-40B4-BE49-F238E27FC236}">
                <a16:creationId xmlns:a16="http://schemas.microsoft.com/office/drawing/2014/main" id="{54077A2D-A584-682B-909E-FC4B8449F9A4}"/>
              </a:ext>
            </a:extLst>
          </p:cNvPr>
          <p:cNvSpPr/>
          <p:nvPr/>
        </p:nvSpPr>
        <p:spPr>
          <a:xfrm>
            <a:off x="3889375" y="3983038"/>
            <a:ext cx="584200" cy="49053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ลูกศรขวา 16">
            <a:extLst>
              <a:ext uri="{FF2B5EF4-FFF2-40B4-BE49-F238E27FC236}">
                <a16:creationId xmlns:a16="http://schemas.microsoft.com/office/drawing/2014/main" id="{F9F90D5E-FEE3-EA30-35FA-07771A49BECE}"/>
              </a:ext>
            </a:extLst>
          </p:cNvPr>
          <p:cNvSpPr/>
          <p:nvPr/>
        </p:nvSpPr>
        <p:spPr>
          <a:xfrm>
            <a:off x="6554788" y="4999038"/>
            <a:ext cx="542925" cy="5730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สี่เหลี่ยมผืนผ้ามุมมน 12">
            <a:extLst>
              <a:ext uri="{FF2B5EF4-FFF2-40B4-BE49-F238E27FC236}">
                <a16:creationId xmlns:a16="http://schemas.microsoft.com/office/drawing/2014/main" id="{CC271C4A-EE39-AFC0-FE7B-C04EA92967A3}"/>
              </a:ext>
            </a:extLst>
          </p:cNvPr>
          <p:cNvSpPr/>
          <p:nvPr/>
        </p:nvSpPr>
        <p:spPr>
          <a:xfrm>
            <a:off x="1903413" y="233363"/>
            <a:ext cx="8910637" cy="638175"/>
          </a:xfrm>
          <a:prstGeom prst="round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2400" b="1" dirty="0" err="1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การงานระบบสุขภาพปฐมภูมิและ </a:t>
            </a:r>
            <a:r>
              <a:rPr lang="th-TH" sz="2400" b="1" dirty="0" err="1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พชอ</a:t>
            </a: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. อำเภอชุมแสง จังหวัดนครสวรรค์</a:t>
            </a:r>
            <a:endParaRPr lang="en-US" sz="2400" b="1" dirty="0">
              <a:solidFill>
                <a:srgbClr val="CC66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302" name="รูปภาพ 23">
            <a:extLst>
              <a:ext uri="{FF2B5EF4-FFF2-40B4-BE49-F238E27FC236}">
                <a16:creationId xmlns:a16="http://schemas.microsoft.com/office/drawing/2014/main" id="{3297496A-0DBD-11B8-C5C9-87B550336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90488"/>
            <a:ext cx="147796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" name="ตาราง">
            <a:extLst>
              <a:ext uri="{FF2B5EF4-FFF2-40B4-BE49-F238E27FC236}">
                <a16:creationId xmlns:a16="http://schemas.microsoft.com/office/drawing/2014/main" id="{913BAF2E-292E-8927-C711-276604F633BD}"/>
              </a:ext>
            </a:extLst>
          </p:cNvPr>
          <p:cNvGraphicFramePr/>
          <p:nvPr/>
        </p:nvGraphicFramePr>
        <p:xfrm>
          <a:off x="903288" y="965200"/>
          <a:ext cx="6018212" cy="4725984"/>
        </p:xfrm>
        <a:graphic>
          <a:graphicData uri="http://schemas.openxmlformats.org/drawingml/2006/table">
            <a:tbl>
              <a:tblPr/>
              <a:tblGrid>
                <a:gridCol w="4687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</a:rPr>
                        <a:t>รายละเอียดตัวชี้วัด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2" marR="45722" marT="45724" marB="45724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ผลงาน</a:t>
                      </a:r>
                    </a:p>
                  </a:txBody>
                  <a:tcPr marL="45722" marR="45722" marT="45724" marB="45724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2400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1.ตำบลผ่านเกณฑ์ประเมินLTC</a:t>
                      </a:r>
                    </a:p>
                  </a:txBody>
                  <a:tcPr marL="45722" marR="45722" marT="45724" marB="45724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91.66%</a:t>
                      </a:r>
                    </a:p>
                  </a:txBody>
                  <a:tcPr marL="45722" marR="45722" marT="45724" marB="45724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2.การคัดกรองค้นหาโรคเบาหวาน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95.48%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3.เสี่ยงสูงต่อโรคเบาหวาน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1.47%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4.การคัดกรองค้นหาโรคความดันโลหิตสูง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94.51%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5. </a:t>
                      </a:r>
                      <a:r>
                        <a:rPr lang="th-TH"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ความ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เสี่ยงสูงต่อโรคความดันโลหิตสูง</a:t>
                      </a:r>
                      <a:endParaRPr sz="1600" b="1" dirty="0">
                        <a:solidFill>
                          <a:srgbClr val="00B050"/>
                        </a:solidFill>
                        <a:latin typeface="TH SarabunPSK" pitchFamily="34" charset="-34"/>
                        <a:ea typeface="TH SarabunPSK"/>
                        <a:cs typeface="TH SarabunPSK" pitchFamily="34" charset="-34"/>
                        <a:sym typeface="TH SarabunPSK"/>
                      </a:endParaRP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7.67%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6.ร้อยละ40ผู้ป่วยโรคเบาหวานที่ควบคุมระดับน้ำตาลได้ดี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45.2%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7.ร้อยละ 50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ผู้ป่วยโรคความดันโลหิตสูงที่ควบคุมความดันโลหิตได้ดี</a:t>
                      </a:r>
                      <a:endParaRPr sz="1600" b="1" dirty="0">
                        <a:solidFill>
                          <a:srgbClr val="00B050"/>
                        </a:solidFill>
                        <a:latin typeface="TH SarabunPSK" pitchFamily="34" charset="-34"/>
                        <a:ea typeface="TH SarabunPSK"/>
                        <a:cs typeface="TH SarabunPSK" pitchFamily="34" charset="-34"/>
                        <a:sym typeface="TH SarabunPSK"/>
                      </a:endParaRP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66.95%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8.ร้อยละ 60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ตรวจคัดกรองภาวะแทรกซ้อน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ตา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เท้า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ในผู้ป่วยโรคเบาหวาน</a:t>
                      </a:r>
                      <a:endParaRPr sz="1600" b="1" dirty="0">
                        <a:solidFill>
                          <a:srgbClr val="00B050"/>
                        </a:solidFill>
                        <a:latin typeface="TH SarabunPSK" pitchFamily="34" charset="-34"/>
                        <a:ea typeface="TH SarabunPSK"/>
                        <a:cs typeface="TH SarabunPSK" pitchFamily="34" charset="-34"/>
                        <a:sym typeface="TH SarabunPSK"/>
                      </a:endParaRP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77.34%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9.อัตราผู้ป่วยเบาหวานรายใหม่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จากกลุ่มเสี่ยงเบาหวานไม่เกิน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ร้อยละ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2.05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2.53%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4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10.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อัตราผู้ป่วยความดันโลหิตสูงรายใหม่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จากกลุ่มเสี่ยงความดันโลหิตสูงไม่เกิน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ร้อยละ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5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5.03%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659">
                <a:tc>
                  <a:txBody>
                    <a:bodyPr/>
                    <a:lstStyle/>
                    <a:p>
                      <a:pPr algn="l">
                        <a:defRPr sz="2400"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11. ร้อยละ62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ของเด็ก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0 – 2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สูงดีสมส่วน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และส่วนสูงเฉลี่ยเด็กอายุ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sz="1600" b="1" dirty="0">
                        <a:solidFill>
                          <a:srgbClr val="00B05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67.75%</a:t>
                      </a:r>
                    </a:p>
                  </a:txBody>
                  <a:tcPr marL="45722" marR="45722" marT="45724" marB="45724" horzOverflow="overflow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l">
                        <a:defRPr sz="24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 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ร้อยละ62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ของเด็ก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3 – 5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ปี</a:t>
                      </a:r>
                      <a:r>
                        <a:rPr sz="1600" b="1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สูงดีสมส่วน</a:t>
                      </a:r>
                      <a:endParaRPr sz="1600" b="1" dirty="0">
                        <a:solidFill>
                          <a:srgbClr val="00B050"/>
                        </a:solidFill>
                        <a:latin typeface="TH SarabunPSK" pitchFamily="34" charset="-34"/>
                        <a:ea typeface="TH SarabunPSK"/>
                        <a:cs typeface="TH SarabunPSK" pitchFamily="34" charset="-34"/>
                        <a:sym typeface="TH SarabunPSK"/>
                      </a:endParaRP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rgbClr val="00B050"/>
                          </a:solidFill>
                          <a:latin typeface="TH SarabunPSK" pitchFamily="34" charset="-34"/>
                          <a:ea typeface="TH SarabunPSK"/>
                          <a:cs typeface="TH SarabunPSK" pitchFamily="34" charset="-34"/>
                          <a:sym typeface="TH SarabunPSK"/>
                        </a:rPr>
                        <a:t>71.79%</a:t>
                      </a:r>
                    </a:p>
                  </a:txBody>
                  <a:tcPr marL="45722" marR="45722" marT="45724" marB="45724" horzOverflow="overflow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358" name="image.png" descr="image.png">
            <a:extLst>
              <a:ext uri="{FF2B5EF4-FFF2-40B4-BE49-F238E27FC236}">
                <a16:creationId xmlns:a16="http://schemas.microsoft.com/office/drawing/2014/main" id="{38A131BD-4102-56B1-4B34-FBF28549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977900"/>
            <a:ext cx="4775200" cy="4667250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9" name="สี่เหลี่ยมผืนผ้า 2">
            <a:extLst>
              <a:ext uri="{FF2B5EF4-FFF2-40B4-BE49-F238E27FC236}">
                <a16:creationId xmlns:a16="http://schemas.microsoft.com/office/drawing/2014/main" id="{DE0F1E9E-2B48-A113-C60A-8AEDBEF3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5805488"/>
            <a:ext cx="8016875" cy="523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b="1">
                <a:solidFill>
                  <a:srgbClr val="0000FF"/>
                </a:solidFill>
                <a:latin typeface="TH SarabunIT๙" pitchFamily="34" charset="-127"/>
                <a:ea typeface="TH SarabunIT๙" pitchFamily="34" charset="-127"/>
                <a:cs typeface="TH SarabunIT๙" pitchFamily="34" charset="-127"/>
              </a:rPr>
              <a:t>โรงพยาบาลชุมแสง ได้รับรางวัลเกี่ยวกับ </a:t>
            </a:r>
            <a:r>
              <a:rPr lang="en-US" altLang="en-US" b="1">
                <a:solidFill>
                  <a:srgbClr val="0000FF"/>
                </a:solidFill>
                <a:latin typeface="TH SarabunIT๙" pitchFamily="34" charset="-127"/>
                <a:ea typeface="TH SarabunIT๙" pitchFamily="34" charset="-127"/>
                <a:cs typeface="TH SarabunIT๙" pitchFamily="34" charset="-127"/>
              </a:rPr>
              <a:t>NCD Clinic plus </a:t>
            </a:r>
            <a:r>
              <a:rPr lang="th-TH" altLang="en-US" b="1">
                <a:solidFill>
                  <a:srgbClr val="0000FF"/>
                </a:solidFill>
                <a:latin typeface="TH SarabunIT๙" pitchFamily="34" charset="-127"/>
                <a:ea typeface="TH SarabunIT๙" pitchFamily="34" charset="-127"/>
                <a:cs typeface="TH SarabunIT๙" pitchFamily="34" charset="-127"/>
              </a:rPr>
              <a:t>ปี 2562/2564 </a:t>
            </a:r>
          </a:p>
        </p:txBody>
      </p:sp>
      <p:sp>
        <p:nvSpPr>
          <p:cNvPr id="6" name="สี่เหลี่ยมผืนผ้ามุมมน 5">
            <a:extLst>
              <a:ext uri="{FF2B5EF4-FFF2-40B4-BE49-F238E27FC236}">
                <a16:creationId xmlns:a16="http://schemas.microsoft.com/office/drawing/2014/main" id="{8387D379-1E26-1DD7-37B4-0FCBB84C609A}"/>
              </a:ext>
            </a:extLst>
          </p:cNvPr>
          <p:cNvSpPr/>
          <p:nvPr/>
        </p:nvSpPr>
        <p:spPr>
          <a:xfrm>
            <a:off x="1903413" y="244475"/>
            <a:ext cx="8910637" cy="638175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2400" b="1" dirty="0" err="1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การงานระบบสุขภาพปฐมภูมิและ </a:t>
            </a:r>
            <a:r>
              <a:rPr lang="th-TH" sz="2400" b="1" dirty="0" err="1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พชอ</a:t>
            </a:r>
            <a:r>
              <a:rPr lang="th-TH" sz="24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. อำเภอชุมแสง จังหวัดนครสวรรค์</a:t>
            </a:r>
            <a:endParaRPr lang="en-US" sz="2400" b="1" dirty="0">
              <a:solidFill>
                <a:srgbClr val="CC66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61" name="รูปภาพ 23">
            <a:extLst>
              <a:ext uri="{FF2B5EF4-FFF2-40B4-BE49-F238E27FC236}">
                <a16:creationId xmlns:a16="http://schemas.microsoft.com/office/drawing/2014/main" id="{FF130514-0A41-8881-49F0-E80B95E43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3096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มุมมน 2">
            <a:extLst>
              <a:ext uri="{FF2B5EF4-FFF2-40B4-BE49-F238E27FC236}">
                <a16:creationId xmlns:a16="http://schemas.microsoft.com/office/drawing/2014/main" id="{5F4185A3-8123-A166-5A5F-EEAEAA3D67DA}"/>
              </a:ext>
            </a:extLst>
          </p:cNvPr>
          <p:cNvSpPr/>
          <p:nvPr/>
        </p:nvSpPr>
        <p:spPr>
          <a:xfrm>
            <a:off x="1041400" y="5805488"/>
            <a:ext cx="1127125" cy="523875"/>
          </a:xfrm>
          <a:prstGeom prst="roundRect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FF3399"/>
                </a:solidFill>
              </a:rPr>
              <a:t>ผลลัพธ์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4" name="ลูกศรขวา 3">
            <a:extLst>
              <a:ext uri="{FF2B5EF4-FFF2-40B4-BE49-F238E27FC236}">
                <a16:creationId xmlns:a16="http://schemas.microsoft.com/office/drawing/2014/main" id="{C7F4D23A-B3D7-4E2C-17D9-C79CD8B6B8A2}"/>
              </a:ext>
            </a:extLst>
          </p:cNvPr>
          <p:cNvSpPr/>
          <p:nvPr/>
        </p:nvSpPr>
        <p:spPr>
          <a:xfrm>
            <a:off x="2392363" y="5880100"/>
            <a:ext cx="520700" cy="3746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>
            <a:extLst>
              <a:ext uri="{FF2B5EF4-FFF2-40B4-BE49-F238E27FC236}">
                <a16:creationId xmlns:a16="http://schemas.microsoft.com/office/drawing/2014/main" id="{BFB7C67E-B21D-1B78-67A8-09CADD75827B}"/>
              </a:ext>
            </a:extLst>
          </p:cNvPr>
          <p:cNvSpPr/>
          <p:nvPr/>
        </p:nvSpPr>
        <p:spPr>
          <a:xfrm>
            <a:off x="1552575" y="137518"/>
            <a:ext cx="9648825" cy="1040912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การดำเนินงานพัฒนาคุณภาพชีวิตระดับอำเภอ </a:t>
            </a:r>
            <a:r>
              <a:rPr lang="th-TH" sz="4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อ.            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จังหวัดนครสวรรค์ ปีงบประมาณ 2565</a:t>
            </a:r>
            <a:endParaRPr lang="en-US" sz="4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F5987730-50D3-71EF-3946-910FE48F5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53912"/>
              </p:ext>
            </p:extLst>
          </p:nvPr>
        </p:nvGraphicFramePr>
        <p:xfrm>
          <a:off x="1090246" y="1248483"/>
          <a:ext cx="10111154" cy="5552383"/>
        </p:xfrm>
        <a:graphic>
          <a:graphicData uri="http://schemas.openxmlformats.org/drawingml/2006/table">
            <a:tbl>
              <a:tblPr firstRow="1" firstCol="1" bandRow="1"/>
              <a:tblGrid>
                <a:gridCol w="537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ปัญหา/อุปสรรค/ปัจจัย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ที่ทำให้การดำเนินงานไม่บรรลุวัตถุประสงค์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แนวทางการแก้ไข/ข้อเสนอแนะ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-การคัดเลือกประเด็นปัญหาในการพัฒนาการมีส่วนร่วมจากทุกภาคส่วนน้อย ส่วนใหญ่เป็นด้านสุขภาพ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-การคัดเลือกประเด็นปัญหาที่เป็นปัญหาของพื้นที่ ควรให้ทุกภาคส่วนเสนอความคิดเห็น สะท้อนปัญหาของพื้นที่ตนเอง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-การปรับเปลี่ยนประเด็นการพัฒนาบ่อย ไม่ต่อเนื่อง  ทำให้ไม่เห็นผลที่ชัดเจน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 </a:t>
                      </a: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-สถานการณ์การแพร่ระบาดของโควิด-19 ทำให้พื้นที่ไม่สามารถดำเนินโครงการตามกำหนดไว้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-การประเมินผลเป็นเชิงปริมาณ ทำให้ผลลัพธ์ยังไม่ชัดเจนเป็นรูปธรรม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-คณะกรรมการพัฒนาคุณภาพชีวิตระดับอำเภอ ควรพัฒนาประเด็นที่คัดเลือกให้ต่อเนื่อง เพื่อให้ผลการดำเนินงานเป็นรูปธรรม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-ให้แต่ละพื้นที่ปรับรายละเอียดกิจกรรมของโครงการให้สอดคล้องกับสถานการณ์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-เน้นการประเมินผลด้านคุณภาพเพิ่มขึ้น</a:t>
                      </a:r>
                      <a:endParaRPr lang="en-US" sz="24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</a:t>
                      </a:r>
                      <a:r>
                        <a:rPr lang="th-TH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งบประมาณในการสนับสนุน ได้รับจัดสรร 2 งวด    งวดแรก 3</a:t>
                      </a:r>
                      <a:r>
                        <a:rPr lang="en-US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,000</a:t>
                      </a:r>
                      <a:r>
                        <a:rPr lang="th-TH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บาท งวดที่ 2 7</a:t>
                      </a:r>
                      <a:r>
                        <a:rPr lang="en-US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,</a:t>
                      </a:r>
                      <a:r>
                        <a:rPr lang="th-TH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000 บาท รวมเป็นเงิน 10</a:t>
                      </a:r>
                      <a:r>
                        <a:rPr lang="en-US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,000 </a:t>
                      </a:r>
                      <a:r>
                        <a:rPr lang="th-TH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บาท ไม่เพียงพอต่อการดำเนินงาน</a:t>
                      </a:r>
                      <a:endParaRPr lang="en-US" sz="19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-สนับสนุนงบประมาณในส่วนของจังหวัดเพิ่มเติมให้แต่ละพื้นที่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/ง</a:t>
                      </a:r>
                      <a:r>
                        <a:rPr lang="th-TH" sz="24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บสนับสนุนจาก อปท.  </a:t>
                      </a:r>
                      <a:endParaRPr lang="en-US" sz="19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56" name="รูปภาพ 23">
            <a:extLst>
              <a:ext uri="{FF2B5EF4-FFF2-40B4-BE49-F238E27FC236}">
                <a16:creationId xmlns:a16="http://schemas.microsoft.com/office/drawing/2014/main" id="{3988337A-2FA0-C4EE-8E17-67BE0B01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92075"/>
            <a:ext cx="134143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D08A74E8-A4B1-8477-B755-C0283C006C5E}"/>
              </a:ext>
            </a:extLst>
          </p:cNvPr>
          <p:cNvSpPr/>
          <p:nvPr/>
        </p:nvSpPr>
        <p:spPr>
          <a:xfrm>
            <a:off x="1466849" y="148324"/>
            <a:ext cx="10229281" cy="1120917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ตัวชี้วัดการดำเนินงานการพัฒนาคุณภาพชีวิตระดับอำเภอ (</a:t>
            </a:r>
            <a:r>
              <a:rPr lang="th-TH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 ปีงบประมาณ 2566                        สำนักสนับสนุนระบบสุขภาพปฐมภูมิ (</a:t>
            </a:r>
            <a:r>
              <a:rPr lang="th-TH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สสป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</a:t>
            </a:r>
            <a:endParaRPr lang="en-US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363" name="สี่เหลี่ยมผืนผ้า 2">
            <a:extLst>
              <a:ext uri="{FF2B5EF4-FFF2-40B4-BE49-F238E27FC236}">
                <a16:creationId xmlns:a16="http://schemas.microsoft.com/office/drawing/2014/main" id="{CB27FB32-CCCB-F4DA-84F8-99DEC3FD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238500"/>
            <a:ext cx="9950236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เป้าหมาย/ตัวชี้วัด (</a:t>
            </a:r>
            <a:r>
              <a:rPr lang="en-US" alt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Health Outcome)</a:t>
            </a:r>
          </a:p>
          <a:p>
            <a:r>
              <a:rPr lang="th-TH" alt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ร้อยละ 85 ของอำเภอผ่านเกณฑ์การประเมินการพัฒนาคุณภาพชีวิต</a:t>
            </a:r>
          </a:p>
          <a:p>
            <a:r>
              <a:rPr lang="th-TH" alt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en-US" sz="32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alt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อ.ที่มีคุณภาพดูแลคุณภาพชีวิตกลุ่มเปราะบาง จำนวน 3 ล้านคน</a:t>
            </a:r>
          </a:p>
          <a:p>
            <a:r>
              <a:rPr lang="th-TH" alt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เป้าหมาย/ตัวชี้วัด (</a:t>
            </a:r>
            <a:r>
              <a:rPr lang="en-US" alt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outcome)</a:t>
            </a:r>
          </a:p>
          <a:p>
            <a:r>
              <a:rPr lang="th-TH" alt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การใช้กลไกคณะกรรมการพัฒนาคุณภาพชีวิตระดับอำเภอ (</a:t>
            </a:r>
            <a:r>
              <a:rPr lang="th-TH" altLang="en-US" sz="32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alt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อ.) ในการแก้ไขปัญหาระดับพื้นที่ อย่างน้อย 2 ประเด็นและดูแลกลุ่มเปราะบาง โดยใช้เกณฑ์ตามบริบทพื้นที่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14AD4AE-531A-8EFD-887E-BE0E2928E226}"/>
              </a:ext>
            </a:extLst>
          </p:cNvPr>
          <p:cNvSpPr/>
          <p:nvPr/>
        </p:nvSpPr>
        <p:spPr>
          <a:xfrm>
            <a:off x="1636713" y="1403350"/>
            <a:ext cx="9950236" cy="166739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>
              <a:defRPr/>
            </a:pPr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เพื่อพัฒนาคุณภาพชีวิตของประชาชนและดูแลกลุ่มเปราะบางในพื้นที่ให้มีคุณภาพชีวิตที่ดีขึ้น โดยใช้หลักการ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“พื้นที่เป็นฐาน ประชาชนเป็นศูนย์กลาง” </a:t>
            </a:r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เป็นไปตามเจตนารมณ์ของระเบียบสำนักนายกรัฐมนตรีว่าด้วยการพัฒนาคุณภาพชีวิตระดับพื้นที่ ปี 2561</a:t>
            </a: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5" name="รูปภาพ 23">
            <a:extLst>
              <a:ext uri="{FF2B5EF4-FFF2-40B4-BE49-F238E27FC236}">
                <a16:creationId xmlns:a16="http://schemas.microsoft.com/office/drawing/2014/main" id="{9CDDD78A-BDA4-F1F5-48E2-C51A9A67E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9375"/>
            <a:ext cx="122396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สี่เหลี่ยมผืนผ้า 1">
            <a:extLst>
              <a:ext uri="{FF2B5EF4-FFF2-40B4-BE49-F238E27FC236}">
                <a16:creationId xmlns:a16="http://schemas.microsoft.com/office/drawing/2014/main" id="{93FD8E7F-DB64-32D3-166B-0344B52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1235075"/>
            <a:ext cx="98268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แนวทางการประเมินคุณภาพการพัฒนาคุณภาพชีวิตระดับอำเภอ ตามองค์ประกอบ </a:t>
            </a:r>
            <a:r>
              <a:rPr lang="en-US" alt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UCCARE </a:t>
            </a:r>
            <a:r>
              <a:rPr lang="th-TH" alt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</a:p>
          <a:p>
            <a:r>
              <a:rPr lang="th-TH" alt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การทำงานเป็นทีม (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Unity Team) 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การทำงานร่วมกันของคณะกรรมการ </a:t>
            </a:r>
            <a:r>
              <a:rPr lang="th-TH" altLang="en-US" sz="24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 </a:t>
            </a:r>
          </a:p>
          <a:p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2. การให้ความสำคัญกับประชาชนกลุ่มเป้าหมาย (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Customer Focus) 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เพื่อทำให้ประชาชนมีคุณภาพชีวิตที่ ดีขึ้น</a:t>
            </a:r>
          </a:p>
          <a:p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การมีส่วนร่วมของชุมชนและภาคีเครือข่าย (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Community participation) </a:t>
            </a:r>
            <a:endParaRPr lang="th-TH" altLang="en-US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การชื่นชมและให้คุณค่า (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Appreciation) 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หมายถึงการทำงานอย่างมีคุณค่า</a:t>
            </a:r>
          </a:p>
          <a:p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5. การแบ่งปันทรัพยากร และการพัฒนาคณะกรรมการ </a:t>
            </a:r>
            <a:r>
              <a:rPr lang="th-TH" altLang="en-US" sz="24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อ. (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Resource sharing and human development) </a:t>
            </a:r>
            <a:endParaRPr lang="th-TH" altLang="en-US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การแก้ไขปัญหา/การพัฒนาคุณภาพชีวิตของประชาชนตามบริบทของพื้นที่ (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Essential care</a:t>
            </a:r>
            <a:r>
              <a:rPr lang="th-TH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" name="สี่เหลี่ยมผืนผ้ามุมมน 2">
            <a:extLst>
              <a:ext uri="{FF2B5EF4-FFF2-40B4-BE49-F238E27FC236}">
                <a16:creationId xmlns:a16="http://schemas.microsoft.com/office/drawing/2014/main" id="{850D5B84-C210-EC6C-36CA-A964692C261C}"/>
              </a:ext>
            </a:extLst>
          </p:cNvPr>
          <p:cNvSpPr/>
          <p:nvPr/>
        </p:nvSpPr>
        <p:spPr>
          <a:xfrm>
            <a:off x="1466850" y="298450"/>
            <a:ext cx="9874440" cy="871538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ตัวชี้วัดการดำเนินงานการพัฒนาคุณภาพชีวิตระดับอำเภอ (</a:t>
            </a:r>
            <a:r>
              <a:rPr lang="th-TH" sz="32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 ปีงบประมาณ 2566                        สำนักสนับสนุนระบบสุขภาพปฐมภูมิ (</a:t>
            </a:r>
            <a:r>
              <a:rPr lang="th-TH" sz="32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สสป</a:t>
            </a: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</a:t>
            </a:r>
            <a:endParaRPr lang="en-US" sz="32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661504CE-BD51-0E67-17E0-9C67FEA4D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42529"/>
              </p:ext>
            </p:extLst>
          </p:nvPr>
        </p:nvGraphicFramePr>
        <p:xfrm>
          <a:off x="1663108" y="4127998"/>
          <a:ext cx="9473465" cy="2575560"/>
        </p:xfrm>
        <a:graphic>
          <a:graphicData uri="http://schemas.openxmlformats.org/drawingml/2006/table">
            <a:tbl>
              <a:tblPr/>
              <a:tblGrid>
                <a:gridCol w="20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66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66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ความหมาย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มีแนวทางที่ชัดเจน และ/หรือ เริ่มดำเนินการ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มีการขยายการดำเนินการเพิ่มขึ้น แต่ยังไม่ครอบคลุม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ดำเนินการอย่างเป็นระบบ และ/หรือ มีการทบทวน ประเมินและปรับปรุงกระบวนการที่สำคัญและ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มีการดำเนินการครอบคลุม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มีการทบทวน ประเมินผลและปรับปรุงโดยใช้ข้อมูลจริงและมีการเรียนรู้เพื่อปรับพัฒนาให้ดีขึ้น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มีการบูร</a:t>
                      </a:r>
                      <a:r>
                        <a:rPr lang="th-TH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ณา</a:t>
                      </a:r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การการพัฒนาใหม่เข้าสู่ระบบงานหลักขององค์กร เริ่มเห็นผลการเปลี่ยนแปลงที่ดีขึ้น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และตอบสนองต่อเป้าหมาย/</a:t>
                      </a:r>
                      <a:r>
                        <a:rPr lang="th-TH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กิจองค์กร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415" name="รูปภาพ 23">
            <a:extLst>
              <a:ext uri="{FF2B5EF4-FFF2-40B4-BE49-F238E27FC236}">
                <a16:creationId xmlns:a16="http://schemas.microsoft.com/office/drawing/2014/main" id="{689770DF-0718-3F37-1978-2D1901707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6363"/>
            <a:ext cx="1073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B3D06135-7138-5B07-FC74-648FAA559704}"/>
              </a:ext>
            </a:extLst>
          </p:cNvPr>
          <p:cNvSpPr/>
          <p:nvPr/>
        </p:nvSpPr>
        <p:spPr>
          <a:xfrm>
            <a:off x="2432050" y="1403350"/>
            <a:ext cx="7532688" cy="361473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9600" dirty="0">
                <a:solidFill>
                  <a:srgbClr val="0066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ขอบคุณครับ</a:t>
            </a:r>
            <a:endParaRPr lang="en-US" sz="9600" dirty="0">
              <a:solidFill>
                <a:srgbClr val="0066FF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13F11DAA-1624-C10D-A439-884937F5C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5" t="14401"/>
          <a:stretch/>
        </p:blipFill>
        <p:spPr>
          <a:xfrm>
            <a:off x="9033072" y="279281"/>
            <a:ext cx="3170708" cy="1565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สี่เหลี่ยมผืนผ้า 62">
            <a:extLst>
              <a:ext uri="{FF2B5EF4-FFF2-40B4-BE49-F238E27FC236}">
                <a16:creationId xmlns:a16="http://schemas.microsoft.com/office/drawing/2014/main" id="{6C34A3CB-F6CA-9089-6CF5-1FFD1E00730E}"/>
              </a:ext>
            </a:extLst>
          </p:cNvPr>
          <p:cNvSpPr/>
          <p:nvPr/>
        </p:nvSpPr>
        <p:spPr>
          <a:xfrm>
            <a:off x="280375" y="4227317"/>
            <a:ext cx="4883221" cy="23700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a:ln>
          <a:effectLst>
            <a:outerShdw blurRad="139700" dist="1016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id="{58794EF2-A4BB-97BF-5EFA-EC75491E714B}"/>
              </a:ext>
            </a:extLst>
          </p:cNvPr>
          <p:cNvSpPr/>
          <p:nvPr/>
        </p:nvSpPr>
        <p:spPr>
          <a:xfrm>
            <a:off x="280375" y="3212841"/>
            <a:ext cx="4883221" cy="8364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a:ln>
          <a:effectLst>
            <a:outerShdw blurRad="139700" dist="1016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id="{73DCF50B-1914-821F-ED9A-73383735B820}"/>
              </a:ext>
            </a:extLst>
          </p:cNvPr>
          <p:cNvSpPr/>
          <p:nvPr/>
        </p:nvSpPr>
        <p:spPr>
          <a:xfrm>
            <a:off x="280375" y="2195885"/>
            <a:ext cx="4883221" cy="8364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a:ln>
          <a:effectLst>
            <a:outerShdw blurRad="139700" dist="1016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id="{432722F9-388E-7801-344B-5DC02176BB02}"/>
              </a:ext>
            </a:extLst>
          </p:cNvPr>
          <p:cNvSpPr/>
          <p:nvPr/>
        </p:nvSpPr>
        <p:spPr>
          <a:xfrm>
            <a:off x="239583" y="1191842"/>
            <a:ext cx="4883221" cy="8364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a:ln>
          <a:effectLst>
            <a:outerShdw blurRad="139700" dist="1016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37" name="สี่เหลี่ยมผืนผ้า 1">
            <a:extLst>
              <a:ext uri="{FF2B5EF4-FFF2-40B4-BE49-F238E27FC236}">
                <a16:creationId xmlns:a16="http://schemas.microsoft.com/office/drawing/2014/main" id="{00D2C095-AC25-9541-B384-A24E865E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82563"/>
            <a:ext cx="10966450" cy="10255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5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 </a:t>
            </a:r>
            <a:r>
              <a:rPr lang="th-TH" altLang="th-TH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ข้อมูลพื้นฐาน และสถานบริการ จังหวัดนครสวรรค์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9F331992-775D-0F82-92CB-92A660B4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75125"/>
            <a:ext cx="4648200" cy="2200275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โรงพยาบาลศูนย์  </a:t>
            </a:r>
            <a:r>
              <a:rPr lang="en-US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A                    1 </a:t>
            </a: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แห่ง</a:t>
            </a:r>
          </a:p>
          <a:p>
            <a:pPr eaLnBrk="1" hangingPunct="1">
              <a:defRPr/>
            </a:pP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โรงพยาบาลชุมชน </a:t>
            </a:r>
            <a:r>
              <a:rPr lang="en-US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M2               2 </a:t>
            </a: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แห่ง</a:t>
            </a:r>
          </a:p>
          <a:p>
            <a:pPr eaLnBrk="1" hangingPunct="1">
              <a:defRPr/>
            </a:pP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โรงพยาบาลชุมชน </a:t>
            </a:r>
            <a:r>
              <a:rPr lang="en-US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F1                 3 </a:t>
            </a: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แห่ง</a:t>
            </a:r>
          </a:p>
          <a:p>
            <a:pPr eaLnBrk="1" hangingPunct="1">
              <a:defRPr/>
            </a:pP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โรงพยาบาลชุมชน </a:t>
            </a:r>
            <a:r>
              <a:rPr lang="en-US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F2                 7 </a:t>
            </a: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แห่ง</a:t>
            </a:r>
          </a:p>
          <a:p>
            <a:pPr eaLnBrk="1" hangingPunct="1">
              <a:defRPr/>
            </a:pP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โรงพยาบาลชุมชน </a:t>
            </a:r>
            <a:r>
              <a:rPr lang="en-US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F3                 1 </a:t>
            </a:r>
            <a:r>
              <a:rPr lang="th-TH" altLang="ko-KR" sz="2700" b="1" dirty="0">
                <a:solidFill>
                  <a:srgbClr val="002060"/>
                </a:solidFill>
                <a:latin typeface="Angsana New" panose="02020603050405020304" pitchFamily="18" charset="-34"/>
              </a:rPr>
              <a:t>แห่ง</a:t>
            </a:r>
          </a:p>
        </p:txBody>
      </p:sp>
      <p:sp>
        <p:nvSpPr>
          <p:cNvPr id="39" name="Rectangle: Diagonal Corners Rounded 4">
            <a:extLst>
              <a:ext uri="{FF2B5EF4-FFF2-40B4-BE49-F238E27FC236}">
                <a16:creationId xmlns:a16="http://schemas.microsoft.com/office/drawing/2014/main" id="{FAE4297E-AAEB-3736-B831-1A3A9D4DE132}"/>
              </a:ext>
            </a:extLst>
          </p:cNvPr>
          <p:cNvSpPr/>
          <p:nvPr/>
        </p:nvSpPr>
        <p:spPr>
          <a:xfrm>
            <a:off x="825500" y="2344738"/>
            <a:ext cx="4597400" cy="539750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15 </a:t>
            </a:r>
            <a:r>
              <a:rPr lang="en-US" altLang="th-TH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อำเภอ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 / 128 </a:t>
            </a:r>
            <a:r>
              <a:rPr lang="en-US" altLang="th-TH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ตำบล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 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/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32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2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,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224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 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หลังคาเรือน</a:t>
            </a:r>
            <a:endParaRPr lang="en-US" altLang="th-TH" b="1" dirty="0">
              <a:solidFill>
                <a:srgbClr val="002060"/>
              </a:solidFill>
              <a:latin typeface="Angsana New" panose="02020603050405020304" pitchFamily="18" charset="-34"/>
              <a:sym typeface="Arial" panose="020B0604020202020204" pitchFamily="34" charset="0"/>
            </a:endParaRPr>
          </a:p>
        </p:txBody>
      </p:sp>
      <p:sp>
        <p:nvSpPr>
          <p:cNvPr id="40" name="Rectangle: Diagonal Corners Rounded 31">
            <a:extLst>
              <a:ext uri="{FF2B5EF4-FFF2-40B4-BE49-F238E27FC236}">
                <a16:creationId xmlns:a16="http://schemas.microsoft.com/office/drawing/2014/main" id="{660C1CA0-9C47-67AF-36CC-F47691BABB5E}"/>
              </a:ext>
            </a:extLst>
          </p:cNvPr>
          <p:cNvSpPr/>
          <p:nvPr/>
        </p:nvSpPr>
        <p:spPr>
          <a:xfrm>
            <a:off x="1023938" y="1341438"/>
            <a:ext cx="3460750" cy="54292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ประชากร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1,0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98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,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880 คน</a:t>
            </a:r>
            <a:endParaRPr lang="th-TH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1" name="Rectangle: Diagonal Corners Rounded 32">
            <a:extLst>
              <a:ext uri="{FF2B5EF4-FFF2-40B4-BE49-F238E27FC236}">
                <a16:creationId xmlns:a16="http://schemas.microsoft.com/office/drawing/2014/main" id="{1502769F-6891-DAAB-A1C6-8BD99AD2EA56}"/>
              </a:ext>
            </a:extLst>
          </p:cNvPr>
          <p:cNvSpPr/>
          <p:nvPr/>
        </p:nvSpPr>
        <p:spPr>
          <a:xfrm>
            <a:off x="1530350" y="3149600"/>
            <a:ext cx="3154363" cy="954088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1 </a:t>
            </a:r>
            <a:r>
              <a:rPr lang="en-US" altLang="th-TH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รพ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ศ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./13 </a:t>
            </a:r>
            <a:r>
              <a:rPr lang="en-US" altLang="th-TH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รพช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./1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90</a:t>
            </a:r>
            <a:r>
              <a:rPr lang="en-US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 </a:t>
            </a:r>
            <a:r>
              <a:rPr lang="th-TH" alt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sym typeface="Arial" panose="020B0604020202020204" pitchFamily="34" charset="0"/>
              </a:rPr>
              <a:t>รพ.สต.</a:t>
            </a:r>
            <a:endParaRPr lang="en-US" altLang="th-TH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  <a:sym typeface="Arial" panose="020B0604020202020204" pitchFamily="34" charset="0"/>
            </a:endParaRPr>
          </a:p>
        </p:txBody>
      </p:sp>
      <p:pic>
        <p:nvPicPr>
          <p:cNvPr id="5140" name="รูปภาพ 48">
            <a:extLst>
              <a:ext uri="{FF2B5EF4-FFF2-40B4-BE49-F238E27FC236}">
                <a16:creationId xmlns:a16="http://schemas.microsoft.com/office/drawing/2014/main" id="{95DA96B5-3130-BC77-8087-94F69B9C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293938"/>
            <a:ext cx="495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DEF2ACF3-65C0-9E59-5DCF-F43862455A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6187" y="2952678"/>
            <a:ext cx="1481185" cy="1360044"/>
          </a:xfrm>
          <a:prstGeom prst="rect">
            <a:avLst/>
          </a:prstGeom>
        </p:spPr>
      </p:pic>
      <p:sp>
        <p:nvSpPr>
          <p:cNvPr id="52" name="สี่เหลี่ยมผืนผ้า 51">
            <a:extLst>
              <a:ext uri="{FF2B5EF4-FFF2-40B4-BE49-F238E27FC236}">
                <a16:creationId xmlns:a16="http://schemas.microsoft.com/office/drawing/2014/main" id="{85E91D96-7D32-64BA-FD00-6968E72B4716}"/>
              </a:ext>
            </a:extLst>
          </p:cNvPr>
          <p:cNvSpPr/>
          <p:nvPr/>
        </p:nvSpPr>
        <p:spPr>
          <a:xfrm>
            <a:off x="571500" y="3675063"/>
            <a:ext cx="379413" cy="319087"/>
          </a:xfrm>
          <a:prstGeom prst="rect">
            <a:avLst/>
          </a:prstGeom>
          <a:solidFill>
            <a:srgbClr val="99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th-TH" sz="1800"/>
          </a:p>
        </p:txBody>
      </p:sp>
      <p:pic>
        <p:nvPicPr>
          <p:cNvPr id="5143" name="รูปภาพ 55">
            <a:extLst>
              <a:ext uri="{FF2B5EF4-FFF2-40B4-BE49-F238E27FC236}">
                <a16:creationId xmlns:a16="http://schemas.microsoft.com/office/drawing/2014/main" id="{D22705DA-754A-9931-BD74-5A22C071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93813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กากบาท 61">
            <a:extLst>
              <a:ext uri="{FF2B5EF4-FFF2-40B4-BE49-F238E27FC236}">
                <a16:creationId xmlns:a16="http://schemas.microsoft.com/office/drawing/2014/main" id="{53C59D43-9782-73B1-E9A5-CE49583C653F}"/>
              </a:ext>
            </a:extLst>
          </p:cNvPr>
          <p:cNvSpPr/>
          <p:nvPr/>
        </p:nvSpPr>
        <p:spPr>
          <a:xfrm>
            <a:off x="506413" y="3506788"/>
            <a:ext cx="444500" cy="449262"/>
          </a:xfrm>
          <a:prstGeom prst="plus">
            <a:avLst>
              <a:gd name="adj" fmla="val 40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th-TH" sz="1800"/>
          </a:p>
        </p:txBody>
      </p:sp>
      <p:pic>
        <p:nvPicPr>
          <p:cNvPr id="5145" name="รูปภาพ 48">
            <a:extLst>
              <a:ext uri="{FF2B5EF4-FFF2-40B4-BE49-F238E27FC236}">
                <a16:creationId xmlns:a16="http://schemas.microsoft.com/office/drawing/2014/main" id="{6512E094-801E-AA6B-7B31-B4B33133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r="2451"/>
          <a:stretch>
            <a:fillRect/>
          </a:stretch>
        </p:blipFill>
        <p:spPr bwMode="auto">
          <a:xfrm>
            <a:off x="5557838" y="1690688"/>
            <a:ext cx="624363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71BEB3D2-AC2C-F73F-5EE1-FA8FD6C4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44475"/>
            <a:ext cx="4827588" cy="6348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>
            <a:extLst>
              <a:ext uri="{FF2B5EF4-FFF2-40B4-BE49-F238E27FC236}">
                <a16:creationId xmlns:a16="http://schemas.microsoft.com/office/drawing/2014/main" id="{414FC507-F445-2BFB-4162-041C09A5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44475"/>
            <a:ext cx="4594225" cy="63484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รูปภาพ 23">
            <a:extLst>
              <a:ext uri="{FF2B5EF4-FFF2-40B4-BE49-F238E27FC236}">
                <a16:creationId xmlns:a16="http://schemas.microsoft.com/office/drawing/2014/main" id="{AFD23658-4B11-505A-C572-286C1409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90488"/>
            <a:ext cx="1139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48192342-F805-59F6-075F-1E2F6A4F320E}"/>
              </a:ext>
            </a:extLst>
          </p:cNvPr>
          <p:cNvSpPr/>
          <p:nvPr/>
        </p:nvSpPr>
        <p:spPr>
          <a:xfrm>
            <a:off x="1828801" y="260350"/>
            <a:ext cx="9759462" cy="1273175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การดำเนินงานพัฒนาคุณภาพชีวิตระดับอำเภอ ( </a:t>
            </a:r>
            <a:r>
              <a:rPr lang="th-TH" sz="3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</a:t>
            </a: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อ.)        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จังหวัดนครสวรรค์</a:t>
            </a:r>
            <a:endParaRPr lang="en-US" sz="3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มุมมน 3">
            <a:extLst>
              <a:ext uri="{FF2B5EF4-FFF2-40B4-BE49-F238E27FC236}">
                <a16:creationId xmlns:a16="http://schemas.microsoft.com/office/drawing/2014/main" id="{A1CB6851-85E7-62CD-6FB0-2E0C18724F2A}"/>
              </a:ext>
            </a:extLst>
          </p:cNvPr>
          <p:cNvSpPr/>
          <p:nvPr/>
        </p:nvSpPr>
        <p:spPr>
          <a:xfrm>
            <a:off x="1233488" y="1677865"/>
            <a:ext cx="10548204" cy="50958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แผนการดำเนินงาน </a:t>
            </a:r>
            <a:r>
              <a:rPr lang="th-TH" sz="32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2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. ปีงบประมาณ 2566</a:t>
            </a:r>
          </a:p>
          <a:p>
            <a:pPr>
              <a:defRPr/>
            </a:pP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1.จัดทำคำสั่งจังหวัดนครสวรรค์ เรื่องการแต่งตั้งคณะกรรมการพัฒนาคุณภาพชีวิตระดับจังหวัด (</a:t>
            </a:r>
            <a:r>
              <a:rPr lang="th-TH" sz="3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พชจ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 </a:t>
            </a:r>
          </a:p>
          <a:p>
            <a:pPr>
              <a:defRPr/>
            </a:pP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2.การทบทวนคำสั่งแต่งตั้งคณะกรรมการพัฒนาคุณภาพชีวิตระดับอำเภอ (</a:t>
            </a:r>
            <a:r>
              <a:rPr lang="th-TH" sz="3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 /การประชุมคณะกรรมการพัฒนาคุณภาพชีวิตระดับอำเภอ (</a:t>
            </a:r>
            <a:r>
              <a:rPr lang="th-TH" sz="3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 เพื่อคัดเลือกประเด็นการดำเนินงาน 15 อำเภอ</a:t>
            </a:r>
          </a:p>
          <a:p>
            <a:pPr marL="342900" indent="-342900">
              <a:buFontTx/>
              <a:buChar char="-"/>
              <a:defRPr/>
            </a:pP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ประเด็นการพัฒนาตามบริบทของพื้นที่ อย่างน้อย 2 ประเด็น การดูแลกลุ่มเปราะบาง, </a:t>
            </a:r>
          </a:p>
          <a:p>
            <a:pPr marL="342900" indent="-342900">
              <a:buFontTx/>
              <a:buChar char="-"/>
              <a:defRPr/>
            </a:pP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การดูแลสุขภาพจิต</a:t>
            </a:r>
          </a:p>
          <a:p>
            <a:pPr>
              <a:defRPr/>
            </a:pP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3.การประชุมชี้แจงแนวทางการดำเนินงานระบบสุขภาพปฐมภูมิ และการพัฒนาคุณภาพชีวิตระดับอำเภอ (</a:t>
            </a:r>
            <a:r>
              <a:rPr lang="th-TH" sz="3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.) ใน</a:t>
            </a:r>
            <a:r>
              <a:rPr lang="th-TH" sz="3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ไตรมาส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2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172" name="รูปภาพ 23">
            <a:extLst>
              <a:ext uri="{FF2B5EF4-FFF2-40B4-BE49-F238E27FC236}">
                <a16:creationId xmlns:a16="http://schemas.microsoft.com/office/drawing/2014/main" id="{7D6B70EC-FF73-CA53-40B1-91CA0A97C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0350"/>
            <a:ext cx="15208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48192342-F805-59F6-075F-1E2F6A4F320E}"/>
              </a:ext>
            </a:extLst>
          </p:cNvPr>
          <p:cNvSpPr/>
          <p:nvPr/>
        </p:nvSpPr>
        <p:spPr>
          <a:xfrm>
            <a:off x="1705709" y="260350"/>
            <a:ext cx="10269414" cy="1090613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การดำเนินงานพัฒนาคุณภาพชีวิตระดับอำเภอ ( </a:t>
            </a:r>
            <a:r>
              <a:rPr lang="th-TH" sz="3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</a:t>
            </a: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อ.)        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จังหวัดนครสวรรค์</a:t>
            </a:r>
            <a:endParaRPr lang="en-US" sz="3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มุมมน 3">
            <a:extLst>
              <a:ext uri="{FF2B5EF4-FFF2-40B4-BE49-F238E27FC236}">
                <a16:creationId xmlns:a16="http://schemas.microsoft.com/office/drawing/2014/main" id="{A1CB6851-85E7-62CD-6FB0-2E0C18724F2A}"/>
              </a:ext>
            </a:extLst>
          </p:cNvPr>
          <p:cNvSpPr/>
          <p:nvPr/>
        </p:nvSpPr>
        <p:spPr>
          <a:xfrm>
            <a:off x="1068387" y="1568695"/>
            <a:ext cx="10682410" cy="50782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แผนการดำเนินงาน </a:t>
            </a:r>
            <a:r>
              <a:rPr lang="th-TH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. ปีงบประมาณ 2566</a:t>
            </a:r>
          </a:p>
          <a:p>
            <a:pPr>
              <a:defRPr/>
            </a:pPr>
            <a:r>
              <a:rPr lang="en-US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4.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การดำเนินการประเมินตนเองตามเกณฑ์ </a:t>
            </a:r>
            <a:r>
              <a:rPr lang="en-US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UCCARE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 และการประเมินผลการดำเนินงานด้านคุณภาพอย่างเป็นรูปธรรม</a:t>
            </a:r>
          </a:p>
          <a:p>
            <a:pPr>
              <a:defRPr/>
            </a:pPr>
            <a:r>
              <a:rPr lang="en-US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5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.การพัฒนา </a:t>
            </a:r>
            <a:r>
              <a:rPr lang="th-TH" sz="3000" b="1" dirty="0" err="1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.ต้นแบบ ประเด็นโรคติดต่อไม่เรื้อรัง (</a:t>
            </a:r>
            <a:r>
              <a:rPr lang="en-US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NCDs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) ร่วมกับ </a:t>
            </a:r>
            <a:r>
              <a:rPr lang="th-TH" sz="3000" b="1" dirty="0" err="1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สคร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. 3 นครสวรรค์ และศูนย์วิชาการในพื้นที่เขตสุขภาพที่ 3</a:t>
            </a:r>
          </a:p>
          <a:p>
            <a:pPr>
              <a:defRPr/>
            </a:pPr>
            <a:r>
              <a:rPr lang="en-US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sz="3000" b="1" dirty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- พื้นที่เป้าหมายดำเนินการ คือ </a:t>
            </a:r>
            <a:r>
              <a:rPr lang="th-TH" sz="3000" b="1" dirty="0" err="1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000" b="1" dirty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.ชุมแสง (ประชุมแนวทางการดำเนินงาน 21 พ.ย.2565)</a:t>
            </a:r>
          </a:p>
          <a:p>
            <a:pPr>
              <a:defRPr/>
            </a:pPr>
            <a:r>
              <a:rPr lang="en-US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.การติดตามเยี่ยมเสริมพลัง ประเมินผล คณะกรรมการพัฒนาคุณภาพชีวิตระดับอำเภอ (</a:t>
            </a:r>
            <a:r>
              <a:rPr lang="th-TH" sz="3000" b="1" dirty="0" err="1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พช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อ.) </a:t>
            </a:r>
          </a:p>
          <a:p>
            <a:pPr>
              <a:defRPr/>
            </a:pP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    ไตรมาส 3 ปีงบประมาณ 2566</a:t>
            </a:r>
          </a:p>
          <a:p>
            <a:pPr>
              <a:defRPr/>
            </a:pP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7.สรุปผลการประเมิน และถอดบทเรียนการดำเนินงานประจำปีงบประมาณ 2566 (</a:t>
            </a:r>
            <a:r>
              <a:rPr lang="th-TH" sz="3000" b="1" dirty="0" err="1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ไตรมาส</a:t>
            </a:r>
            <a:r>
              <a:rPr lang="th-TH" sz="3000" b="1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 4)</a:t>
            </a:r>
          </a:p>
          <a:p>
            <a:pPr>
              <a:defRPr/>
            </a:pPr>
            <a:endParaRPr lang="en-US" sz="2000" b="1" dirty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172" name="รูปภาพ 23">
            <a:extLst>
              <a:ext uri="{FF2B5EF4-FFF2-40B4-BE49-F238E27FC236}">
                <a16:creationId xmlns:a16="http://schemas.microsoft.com/office/drawing/2014/main" id="{7D6B70EC-FF73-CA53-40B1-91CA0A97C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0350"/>
            <a:ext cx="15208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C13B3CE8-4465-BC45-69B3-BCCFCCD11D9C}"/>
              </a:ext>
            </a:extLst>
          </p:cNvPr>
          <p:cNvSpPr/>
          <p:nvPr/>
        </p:nvSpPr>
        <p:spPr>
          <a:xfrm>
            <a:off x="1817689" y="260350"/>
            <a:ext cx="10016758" cy="1181588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การดำเนินงานการพัฒนาคุณภาพชีวิตระดับอำเภอ (</a:t>
            </a:r>
            <a:r>
              <a:rPr lang="th-TH" sz="3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.)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จังหวัดนครสวรรค์(ปี 2565)</a:t>
            </a:r>
            <a:endParaRPr lang="en-US" sz="3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195" name="รูปภาพ 23">
            <a:extLst>
              <a:ext uri="{FF2B5EF4-FFF2-40B4-BE49-F238E27FC236}">
                <a16:creationId xmlns:a16="http://schemas.microsoft.com/office/drawing/2014/main" id="{3ADE4BD7-34AB-98EA-2DE4-31F2A4294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0350"/>
            <a:ext cx="15621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20D9159E-F22F-C900-D70A-2AF98FA94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97280"/>
              </p:ext>
            </p:extLst>
          </p:nvPr>
        </p:nvGraphicFramePr>
        <p:xfrm>
          <a:off x="1817688" y="1775802"/>
          <a:ext cx="8516938" cy="3019425"/>
        </p:xfrm>
        <a:graphic>
          <a:graphicData uri="http://schemas.openxmlformats.org/drawingml/2006/table">
            <a:tbl>
              <a:tblPr firstRow="1" firstCol="1" bandRow="1"/>
              <a:tblGrid>
                <a:gridCol w="508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ประเด็นพัฒนา/แก้ไข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จำนวน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ร้อยละ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1. โรคติดต่อ (</a:t>
                      </a:r>
                      <a:r>
                        <a:rPr lang="en-US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COVID-</a:t>
                      </a:r>
                      <a:r>
                        <a:rPr lang="en-US" sz="2800" b="1" dirty="0">
                          <a:solidFill>
                            <a:srgbClr val="CC66FF"/>
                          </a:solidFill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19</a:t>
                      </a: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)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2. อุบัติเหตุทางถนน (</a:t>
                      </a:r>
                      <a:r>
                        <a:rPr lang="en-US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RTI</a:t>
                      </a: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)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3. การป้องกันและควบคุมโรคไม่ติดต่อ (</a:t>
                      </a:r>
                      <a:r>
                        <a:rPr lang="en-US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NCDs</a:t>
                      </a: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)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4. ผู้สูงอายุ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5. อาหารปลอดภัย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 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10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5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5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 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27.77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13.88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13.88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8.33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CC66FF"/>
                          </a:solidFill>
                          <a:effectLst/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8.33</a:t>
                      </a:r>
                      <a:endParaRPr lang="en-US" sz="2800" b="1" dirty="0">
                        <a:solidFill>
                          <a:srgbClr val="CC66FF"/>
                        </a:solidFill>
                        <a:effectLst/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มุมมน 8">
            <a:extLst>
              <a:ext uri="{FF2B5EF4-FFF2-40B4-BE49-F238E27FC236}">
                <a16:creationId xmlns:a16="http://schemas.microsoft.com/office/drawing/2014/main" id="{832DE9A2-0A02-20D3-2708-14E6C170A299}"/>
              </a:ext>
            </a:extLst>
          </p:cNvPr>
          <p:cNvSpPr/>
          <p:nvPr/>
        </p:nvSpPr>
        <p:spPr>
          <a:xfrm>
            <a:off x="255589" y="5129091"/>
            <a:ext cx="11578858" cy="144621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solidFill>
                  <a:srgbClr val="FF3399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ผลการดำเนินงานการพัฒนาคุณภาพชีวิตระดับอำเภอ (</a:t>
            </a:r>
            <a:r>
              <a:rPr lang="th-TH" sz="2400" b="1" dirty="0" err="1">
                <a:solidFill>
                  <a:srgbClr val="FF3399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2400" b="1" dirty="0">
                <a:solidFill>
                  <a:srgbClr val="FF3399"/>
                </a:solidFill>
                <a:latin typeface="TH SarabunIT๙" pitchFamily="34" charset="-34"/>
                <a:cs typeface="TH SarabunIT๙" pitchFamily="34" charset="-34"/>
              </a:rPr>
              <a:t>.) จังหวัดนครสวรรค์ ในปีงบประมาณ 2565 ได้มีการดำเนินงานในประเด็นการควบคุมป้องกันโรคติดเชื้อ</a:t>
            </a:r>
            <a:r>
              <a:rPr lang="th-TH" sz="2400" b="1" dirty="0" err="1">
                <a:solidFill>
                  <a:srgbClr val="FF3399"/>
                </a:solidFill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sz="2400" b="1" dirty="0">
                <a:solidFill>
                  <a:srgbClr val="FF3399"/>
                </a:solidFill>
                <a:latin typeface="TH SarabunIT๙" pitchFamily="34" charset="-34"/>
                <a:cs typeface="TH SarabunIT๙" pitchFamily="34" charset="-34"/>
              </a:rPr>
              <a:t>โคโรนา 2019 (โควิด) มากที่สุด เนื่องจากสถานการณ์การแพร่ระบาดในพื้นที่ รองลงมาคือ อุบัติเหตุทางถนน และโรคติดต่อไม่เรื้อรัง </a:t>
            </a:r>
            <a:endParaRPr lang="en-US" sz="2400" dirty="0">
              <a:solidFill>
                <a:srgbClr val="FF33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>
            <a:extLst>
              <a:ext uri="{FF2B5EF4-FFF2-40B4-BE49-F238E27FC236}">
                <a16:creationId xmlns:a16="http://schemas.microsoft.com/office/drawing/2014/main" id="{5D6BD8FE-593E-5635-C3EF-F08F47877F46}"/>
              </a:ext>
            </a:extLst>
          </p:cNvPr>
          <p:cNvSpPr/>
          <p:nvPr/>
        </p:nvSpPr>
        <p:spPr>
          <a:xfrm>
            <a:off x="855663" y="1582615"/>
            <a:ext cx="10736262" cy="5099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ผลลัพธ์การพัฒนางานคุณภาพชีวิตระดับอำเภอที่เป็นแบบอย่างที่ดี</a:t>
            </a:r>
          </a:p>
          <a:p>
            <a:pPr algn="thaiDist">
              <a:defRPr/>
            </a:pP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1. อำเภอเมืองนครสวรรค์ ประเด็นโควิด-19 </a:t>
            </a:r>
          </a:p>
          <a:p>
            <a:pPr algn="thaiDist">
              <a:defRPr/>
            </a:pP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กลุ่มเสี่ยงที่มีผลตรวจ </a:t>
            </a:r>
            <a:r>
              <a:rPr lang="en-US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ATK</a:t>
            </a: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 ด้วยตนเอง ได้รับการเข้าสู่ระบบการรักษา ของเครือข่ายโรงพยาบาลสวรรค์ประชารักษ์       ไม่น้อยกว่า  ร้อยละ 90 และการรักษาแบบ </a:t>
            </a:r>
            <a:r>
              <a:rPr lang="en-US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HI </a:t>
            </a: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en-US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OPSI </a:t>
            </a: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ในโรงพยาบาลส่งเสริมสุขภาพตำบล</a:t>
            </a:r>
          </a:p>
          <a:p>
            <a:pPr>
              <a:defRPr/>
            </a:pP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2. อำเภอชุมแสง ประเด็นโรคติดต่อไม่เรื้อรัง </a:t>
            </a:r>
          </a:p>
          <a:p>
            <a:pPr>
              <a:defRPr/>
            </a:pP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หมู่บ้านอยู่ดีมีสุข หมู่ 4 บ้านเกยไชย ต.เกยไชย</a:t>
            </a:r>
            <a:endParaRPr lang="en-US" sz="2400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ตำบลท่าไม้ เกษตรกรกลุ่มผู้ผลิตพันธ์ข้าว </a:t>
            </a:r>
            <a:r>
              <a:rPr lang="th-TH" sz="2400" b="1" dirty="0" err="1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กข</a:t>
            </a: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.43 ลดน้ำตาล</a:t>
            </a:r>
            <a:endParaRPr lang="en-US" sz="2400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โรงเรียนส่งเสริมสุขภาพระดับเพชรวัดท่าไม้แห่งแรกของจังหวัดนครสวรรค์ (เมนูชูสุขภาพ ลดหวานมันเค็ม เติมเต็มด้วยผักปลูกฝัง 3อ. 2ส.)</a:t>
            </a:r>
            <a:endParaRPr lang="en-US" sz="2400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จัดการสุขภาพภายในครัวเรือน (กตัญญูสู่สุขภาพ)</a:t>
            </a:r>
            <a:endParaRPr lang="en-US" sz="2400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ศูนย์เรียนรู้เศรษฐกิจพอเพียง นายสุพจน์ โคมณี ประเภทประชาชนทั่วไป ม.6 ต.หนองกระเจา</a:t>
            </a:r>
            <a:endParaRPr lang="en-US" sz="2400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- โรงพยาบาลชุมแสง ได้รับรางวัลเกี่ยวกับ </a:t>
            </a:r>
            <a:r>
              <a:rPr lang="en-US" sz="32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NCD Clinic plus </a:t>
            </a:r>
            <a:r>
              <a:rPr lang="th-TH" sz="32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ปี 2562/2564 </a:t>
            </a:r>
          </a:p>
          <a:p>
            <a:pPr algn="thaiDist">
              <a:defRPr/>
            </a:pPr>
            <a:endParaRPr lang="en-US" sz="2400" dirty="0">
              <a:solidFill>
                <a:srgbClr val="FF33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220" name="รูปภาพ 23">
            <a:extLst>
              <a:ext uri="{FF2B5EF4-FFF2-40B4-BE49-F238E27FC236}">
                <a16:creationId xmlns:a16="http://schemas.microsoft.com/office/drawing/2014/main" id="{8FEA6269-BD8B-8115-8BCA-763DCD51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1438"/>
            <a:ext cx="14795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มุมมน 4">
            <a:extLst>
              <a:ext uri="{FF2B5EF4-FFF2-40B4-BE49-F238E27FC236}">
                <a16:creationId xmlns:a16="http://schemas.microsoft.com/office/drawing/2014/main" id="{C13B3CE8-4465-BC45-69B3-BCCFCCD11D9C}"/>
              </a:ext>
            </a:extLst>
          </p:cNvPr>
          <p:cNvSpPr/>
          <p:nvPr/>
        </p:nvSpPr>
        <p:spPr>
          <a:xfrm>
            <a:off x="1817689" y="260350"/>
            <a:ext cx="10016758" cy="1181588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การดำเนินงานการพัฒนาคุณภาพชีวิตระดับอำเภอ (</a:t>
            </a:r>
            <a:r>
              <a:rPr lang="th-TH" sz="3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.)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จังหวัดนครสวรรค์(ปี 2565)</a:t>
            </a:r>
            <a:endParaRPr lang="en-US" sz="3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>
            <a:extLst>
              <a:ext uri="{FF2B5EF4-FFF2-40B4-BE49-F238E27FC236}">
                <a16:creationId xmlns:a16="http://schemas.microsoft.com/office/drawing/2014/main" id="{C71AA169-F87A-4D8C-6BEB-AAB4424F8D62}"/>
              </a:ext>
            </a:extLst>
          </p:cNvPr>
          <p:cNvSpPr/>
          <p:nvPr/>
        </p:nvSpPr>
        <p:spPr>
          <a:xfrm>
            <a:off x="935038" y="1683483"/>
            <a:ext cx="10736262" cy="5003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u="sng" dirty="0">
                <a:solidFill>
                  <a:srgbClr val="CC66FF"/>
                </a:solidFill>
                <a:latin typeface="TH SarabunIT๙" pitchFamily="34" charset="-34"/>
                <a:cs typeface="TH SarabunIT๙" pitchFamily="34" charset="-34"/>
              </a:rPr>
              <a:t>ผลลัพธ์การพัฒนางานคุณภาพชีวิตระดับอำเภอที่เป็นแบบอย่างที่ดี (ต่อ)</a:t>
            </a:r>
            <a:endParaRPr lang="th-TH" sz="3200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3. อำเภอหนองบัวประเด็นอาหารเกษตรปลอดภัย</a:t>
            </a:r>
          </a:p>
          <a:p>
            <a:pPr>
              <a:defRPr/>
            </a:pP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 - ทุกภาคส่วนทั้งภาครัฐและเอกชน</a:t>
            </a:r>
            <a:r>
              <a:rPr lang="th-TH" b="1" dirty="0" err="1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การร่วมกัน ในการส่งเสริมและสนับสนุนให้เกษตรกรลดหรือเลิกใช้สารเคมีที่เป็นอันตรายต่อผู้ผลิตและผู้บริโภค ส่งเสริมให้ปลูกพืชผักปลอดภัยในการนำมาบริโภคในครัวเรือน ส่งเสริมการทำเกษตรอินทรีย์และเกษตรปลอดภัยภายใต้แนวคิด </a:t>
            </a:r>
            <a:r>
              <a:rPr lang="en-US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ผู้ผลิตปลอดโรค ผู้บริโภคปลอดภัย</a:t>
            </a:r>
            <a:r>
              <a:rPr lang="en-US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” </a:t>
            </a: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โดยอำเภอหนองบัวได้ดำเนินการจัดตั้งตลาดอาหารเกษตรปลอดภัยขึ้น ณ บริเวณหน้าที่ว่าการอำเภอหนองบัว ตั้งแต่ปี </a:t>
            </a:r>
            <a:r>
              <a:rPr lang="en-US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2562 </a:t>
            </a: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เพื่อให้ประชาชนมีแหล่งบริโภคอาหารเกษตรปลอดภัย</a:t>
            </a:r>
          </a:p>
          <a:p>
            <a:pPr>
              <a:defRPr/>
            </a:pPr>
            <a:r>
              <a:rPr lang="th-TH" sz="3200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4. อำเภอชุมตาบง ประเด็นการดูแลกลุ่มเปราะบาง</a:t>
            </a:r>
          </a:p>
          <a:p>
            <a:pPr>
              <a:defRPr/>
            </a:pP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 - คณะกรรมการฯ เยี่ยมและมอบของให้ผู้ป่วยติดบ้าน/ติดเตียง เดือนละ 1 ครั้ง</a:t>
            </a:r>
            <a:endParaRPr lang="en-US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 - ซ่อมแซมบ้านเรือนให้ผู้ยากไร้ ปีละ 1 ครั้ง</a:t>
            </a:r>
            <a:endParaRPr lang="en-US" b="1" dirty="0">
              <a:solidFill>
                <a:srgbClr val="0066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b="1" dirty="0">
                <a:solidFill>
                  <a:srgbClr val="0066FF"/>
                </a:solidFill>
                <a:latin typeface="TH SarabunIT๙" pitchFamily="34" charset="-34"/>
                <a:cs typeface="TH SarabunIT๙" pitchFamily="34" charset="-34"/>
              </a:rPr>
              <a:t> - ส่งเสริมสนับสนุนให้ประชาชนมีการสร้างสุขภาพ สามารถดูแลตนเองได้อย่างมีสุขภาพดีและยั่งยืน </a:t>
            </a:r>
            <a:endParaRPr lang="th-TH" sz="2200" dirty="0">
              <a:solidFill>
                <a:srgbClr val="FF3399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>
              <a:defRPr/>
            </a:pPr>
            <a:endParaRPr lang="en-US" sz="2000" dirty="0">
              <a:solidFill>
                <a:srgbClr val="FF33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44" name="รูปภาพ 23">
            <a:extLst>
              <a:ext uri="{FF2B5EF4-FFF2-40B4-BE49-F238E27FC236}">
                <a16:creationId xmlns:a16="http://schemas.microsoft.com/office/drawing/2014/main" id="{D4778677-7C68-9216-D914-68E6D63F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2075"/>
            <a:ext cx="1479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มุมมน 4">
            <a:extLst>
              <a:ext uri="{FF2B5EF4-FFF2-40B4-BE49-F238E27FC236}">
                <a16:creationId xmlns:a16="http://schemas.microsoft.com/office/drawing/2014/main" id="{C13B3CE8-4465-BC45-69B3-BCCFCCD11D9C}"/>
              </a:ext>
            </a:extLst>
          </p:cNvPr>
          <p:cNvSpPr/>
          <p:nvPr/>
        </p:nvSpPr>
        <p:spPr>
          <a:xfrm>
            <a:off x="1817689" y="260350"/>
            <a:ext cx="10016758" cy="1181588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การดำเนินงานการพัฒนาคุณภาพชีวิตระดับอำเภอ (</a:t>
            </a:r>
            <a:r>
              <a:rPr lang="th-TH" sz="3600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.)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จังหวัดนครสวรรค์(ปี 2565)</a:t>
            </a:r>
            <a:endParaRPr lang="en-US" sz="36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61F4E429-F84C-FF85-9AEE-911DE33B05C2}"/>
              </a:ext>
            </a:extLst>
          </p:cNvPr>
          <p:cNvSpPr/>
          <p:nvPr/>
        </p:nvSpPr>
        <p:spPr>
          <a:xfrm>
            <a:off x="616744" y="1281480"/>
            <a:ext cx="10929937" cy="54752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ประเด็นการดูแลกลุ่มโรคไม่ติดต่อเรื้อรัง (</a:t>
            </a:r>
            <a:r>
              <a:rPr lang="en-US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NCDs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thaiDist">
              <a:defRPr/>
            </a:pPr>
            <a:r>
              <a:rPr lang="th-TH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การลดพฤติกรรมเสี่ยงในการเกิดโรคเรื้องรัง โดยให้ความรู้เกี่ยวกับการปรับเปลี่ยนพฤติกรรมการบริโภคเพื่อลดการเป็น </a:t>
            </a:r>
            <a:r>
              <a:rPr lang="en-US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HT/DM </a:t>
            </a:r>
            <a:r>
              <a:rPr lang="th-TH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ในเป้าหมายกลุ่มเสี่ยง</a:t>
            </a:r>
          </a:p>
          <a:p>
            <a:pPr marL="342900" indent="-342900" algn="thaiDist">
              <a:buFontTx/>
              <a:buChar char="-"/>
              <a:defRPr/>
            </a:pPr>
            <a:r>
              <a:rPr lang="th-TH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พัฒนาหน่วยบริการปฐมภูมิทุกแห่ง สามารถให้บริการดูแลรักษาผู้ป่วยเบาหวานที่ไม่มีภาวะแทรกซ้อนและควบคุมระดับน้ำตาลได้ โดย </a:t>
            </a:r>
            <a:r>
              <a:rPr lang="en-US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CUP </a:t>
            </a:r>
            <a:r>
              <a:rPr lang="th-TH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มีการจัดทำแนวทางการดูแลเพื่อใช้ในสถานบริการ รวมทั้งแนวทางการส่งต่อ</a:t>
            </a: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buFontTx/>
              <a:buChar char="-"/>
              <a:defRPr/>
            </a:pPr>
            <a:endParaRPr lang="th-TH" sz="18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มุมมน 2">
            <a:extLst>
              <a:ext uri="{FF2B5EF4-FFF2-40B4-BE49-F238E27FC236}">
                <a16:creationId xmlns:a16="http://schemas.microsoft.com/office/drawing/2014/main" id="{70C2C240-4B21-ECE6-E1EC-FD1F06779603}"/>
              </a:ext>
            </a:extLst>
          </p:cNvPr>
          <p:cNvSpPr/>
          <p:nvPr/>
        </p:nvSpPr>
        <p:spPr>
          <a:xfrm>
            <a:off x="1903413" y="141288"/>
            <a:ext cx="8910637" cy="847725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3200" b="1" dirty="0" err="1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2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การงานระบบสุขภาพปฐมภูมิและ </a:t>
            </a:r>
            <a:r>
              <a:rPr lang="th-TH" sz="3200" b="1" dirty="0" err="1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พชอ</a:t>
            </a:r>
            <a:r>
              <a:rPr lang="th-TH" sz="32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. อำเภอชุมแสง 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CC66FF"/>
                </a:solidFill>
                <a:latin typeface="TH SarabunPSK" pitchFamily="34" charset="-34"/>
                <a:cs typeface="TH SarabunPSK" pitchFamily="34" charset="-34"/>
              </a:rPr>
              <a:t>จังหวัดนครสวรรค์</a:t>
            </a:r>
            <a:endParaRPr lang="en-US" sz="3200" b="1" dirty="0">
              <a:solidFill>
                <a:srgbClr val="CC66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8" name="image.jpeg" descr="image.jpeg">
            <a:extLst>
              <a:ext uri="{FF2B5EF4-FFF2-40B4-BE49-F238E27FC236}">
                <a16:creationId xmlns:a16="http://schemas.microsoft.com/office/drawing/2014/main" id="{3CCD3B3A-1CFE-F89B-8B03-9937381A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620963"/>
            <a:ext cx="31908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มุมมน 3">
            <a:extLst>
              <a:ext uri="{FF2B5EF4-FFF2-40B4-BE49-F238E27FC236}">
                <a16:creationId xmlns:a16="http://schemas.microsoft.com/office/drawing/2014/main" id="{22B5BB22-3CB1-65D4-B8E6-5E0697A3CFA8}"/>
              </a:ext>
            </a:extLst>
          </p:cNvPr>
          <p:cNvSpPr/>
          <p:nvPr/>
        </p:nvSpPr>
        <p:spPr>
          <a:xfrm>
            <a:off x="787003" y="2791191"/>
            <a:ext cx="3413125" cy="2455863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chemeClr val="accent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th-TH" sz="1800" b="1" dirty="0">
                <a:solidFill>
                  <a:srgbClr val="00B0F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กลุ่มปกติ</a:t>
            </a:r>
          </a:p>
          <a:p>
            <a:pPr>
              <a:defRPr>
                <a:solidFill>
                  <a:schemeClr val="accent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th-TH" sz="1800" b="1" dirty="0">
                <a:solidFill>
                  <a:srgbClr val="00B0F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-คัดกรองสร้างเสริมสุขภาพอย่างน้อยปีละ 1 ครั้ง</a:t>
            </a:r>
          </a:p>
          <a:p>
            <a:pPr>
              <a:defRPr>
                <a:solidFill>
                  <a:schemeClr val="accent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th-TH" sz="1800" b="1" dirty="0">
                <a:solidFill>
                  <a:srgbClr val="00B0F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-ส่งเสริมอาหารปลอดภัย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-ชุมรมสร้างสุขภาพ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-กลุ่มรักสุขภาพ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-ชมรมผู้สูงอายุ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-กลุ่มออกกำลังกายต่างๆ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-กลุ่มจิตอาสาฯ</a:t>
            </a:r>
          </a:p>
        </p:txBody>
      </p:sp>
      <p:sp>
        <p:nvSpPr>
          <p:cNvPr id="8" name="สี่เหลี่ยมผืนผ้ามุมมน 7">
            <a:extLst>
              <a:ext uri="{FF2B5EF4-FFF2-40B4-BE49-F238E27FC236}">
                <a16:creationId xmlns:a16="http://schemas.microsoft.com/office/drawing/2014/main" id="{3BDA67F1-8CF3-AE81-090B-A5E6D0103344}"/>
              </a:ext>
            </a:extLst>
          </p:cNvPr>
          <p:cNvSpPr/>
          <p:nvPr/>
        </p:nvSpPr>
        <p:spPr>
          <a:xfrm>
            <a:off x="7825978" y="2620963"/>
            <a:ext cx="3678237" cy="2455863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th-TH" sz="1800" b="1" dirty="0">
                <a:solidFill>
                  <a:srgbClr val="00B0F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-คัดกรอง อย่างน้อย ปีละ 1-2 ครั้ง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-กิจกรรมปรับเปลี่ยนพฤติกรรมให้เหมาะสม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-การจัดการตนเองในชุมชน 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-สนับสนุนสิ่งแวดล้อมที่เอื้อในการออกกำลังกาย</a:t>
            </a:r>
          </a:p>
          <a:p>
            <a:pPr>
              <a:defRPr/>
            </a:pP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-กิจกรรมคลายเครียด</a:t>
            </a:r>
          </a:p>
        </p:txBody>
      </p:sp>
      <p:sp>
        <p:nvSpPr>
          <p:cNvPr id="9" name="สี่เหลี่ยมผืนผ้ามุมมน 8">
            <a:extLst>
              <a:ext uri="{FF2B5EF4-FFF2-40B4-BE49-F238E27FC236}">
                <a16:creationId xmlns:a16="http://schemas.microsoft.com/office/drawing/2014/main" id="{4F9BF670-1771-596E-617F-B0F6B9DD1538}"/>
              </a:ext>
            </a:extLst>
          </p:cNvPr>
          <p:cNvSpPr/>
          <p:nvPr/>
        </p:nvSpPr>
        <p:spPr>
          <a:xfrm>
            <a:off x="4379913" y="4560887"/>
            <a:ext cx="3403600" cy="2050927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th-TH" sz="1600" b="1" dirty="0">
                <a:solidFill>
                  <a:srgbClr val="00B0F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  <a:p>
            <a:pPr>
              <a:defRPr/>
            </a:pP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-เข้าถึงระบบบริการรักษาดูแลต่อเนื่อง100%(</a:t>
            </a:r>
            <a:r>
              <a:rPr lang="en-US" sz="1600" b="1" dirty="0" err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PCC,Node</a:t>
            </a:r>
            <a:r>
              <a:rPr lang="en-US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defRPr/>
            </a:pPr>
            <a:r>
              <a:rPr lang="en-US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คัดกรองภาวะแทรกซ้อนอย่างน้อยปีละ 1 ครั้ง</a:t>
            </a:r>
          </a:p>
          <a:p>
            <a:pPr>
              <a:defRPr/>
            </a:pP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-ระบบส่งต่อที่ได้มาตรฐานทุกระดับ</a:t>
            </a:r>
          </a:p>
          <a:p>
            <a:pPr>
              <a:defRPr/>
            </a:pP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-ระบบปรึกษาได้อย่างทั่วถึงทุกระดับ</a:t>
            </a:r>
          </a:p>
          <a:p>
            <a:pPr>
              <a:defRPr/>
            </a:pP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-ระบบ </a:t>
            </a:r>
            <a:r>
              <a:rPr lang="en-US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FAST TRACK </a:t>
            </a: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มีคุณภาพ</a:t>
            </a:r>
          </a:p>
          <a:p>
            <a:pPr>
              <a:defRPr/>
            </a:pP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-ระบบ </a:t>
            </a:r>
            <a:r>
              <a:rPr lang="en-US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COC </a:t>
            </a:r>
            <a:r>
              <a:rPr lang="th-TH" sz="1600" b="1" dirty="0" err="1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ทีมสห</a:t>
            </a:r>
            <a:r>
              <a:rPr lang="th-TH" sz="1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สาขาวิชาชีพ</a:t>
            </a:r>
          </a:p>
        </p:txBody>
      </p:sp>
      <p:pic>
        <p:nvPicPr>
          <p:cNvPr id="11272" name="รูปภาพ 23">
            <a:extLst>
              <a:ext uri="{FF2B5EF4-FFF2-40B4-BE49-F238E27FC236}">
                <a16:creationId xmlns:a16="http://schemas.microsoft.com/office/drawing/2014/main" id="{20315F24-30DC-F133-9D36-2A733B014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41288"/>
            <a:ext cx="1479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9804</TotalTime>
  <Words>1907</Words>
  <Application>Microsoft Office PowerPoint</Application>
  <PresentationFormat>แบบจอกว้าง</PresentationFormat>
  <Paragraphs>197</Paragraphs>
  <Slides>15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Microsoft Sans Serif</vt:lpstr>
      <vt:lpstr>TH SarabunIT๙</vt:lpstr>
      <vt:lpstr>TH SarabunPSK</vt:lpstr>
      <vt:lpstr>ธีมของ Office</vt:lpstr>
      <vt:lpstr>  การดำเนินงานการพัฒนาคุณภาพชีวิตระดับอำเภอ (พชอ.)  จังหวัดนครสวรรค์ ปีงบประมาณ 2565-2566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KKK</dc:creator>
  <cp:lastModifiedBy>วิษณุ มากบุญ</cp:lastModifiedBy>
  <cp:revision>835</cp:revision>
  <cp:lastPrinted>2022-07-19T01:42:22Z</cp:lastPrinted>
  <dcterms:created xsi:type="dcterms:W3CDTF">2021-01-04T07:24:01Z</dcterms:created>
  <dcterms:modified xsi:type="dcterms:W3CDTF">2022-11-17T03:16:58Z</dcterms:modified>
</cp:coreProperties>
</file>