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35" r:id="rId2"/>
    <p:sldId id="559" r:id="rId3"/>
    <p:sldId id="560" r:id="rId4"/>
    <p:sldId id="561" r:id="rId5"/>
    <p:sldId id="562" r:id="rId6"/>
    <p:sldId id="563" r:id="rId7"/>
    <p:sldId id="564" r:id="rId8"/>
    <p:sldId id="565" r:id="rId9"/>
    <p:sldId id="568" r:id="rId10"/>
    <p:sldId id="259" r:id="rId11"/>
    <p:sldId id="266" r:id="rId12"/>
    <p:sldId id="513" r:id="rId13"/>
    <p:sldId id="1211" r:id="rId14"/>
    <p:sldId id="625" r:id="rId15"/>
    <p:sldId id="545" r:id="rId16"/>
    <p:sldId id="555" r:id="rId17"/>
    <p:sldId id="633" r:id="rId18"/>
    <p:sldId id="619" r:id="rId19"/>
    <p:sldId id="528" r:id="rId20"/>
    <p:sldId id="256" r:id="rId21"/>
    <p:sldId id="634" r:id="rId22"/>
    <p:sldId id="566" r:id="rId23"/>
    <p:sldId id="635" r:id="rId24"/>
    <p:sldId id="636" r:id="rId25"/>
    <p:sldId id="637" r:id="rId26"/>
    <p:sldId id="638" r:id="rId27"/>
    <p:sldId id="639" r:id="rId28"/>
    <p:sldId id="641" r:id="rId29"/>
    <p:sldId id="640" r:id="rId30"/>
    <p:sldId id="642" r:id="rId31"/>
    <p:sldId id="643" r:id="rId32"/>
    <p:sldId id="644" r:id="rId33"/>
    <p:sldId id="645" r:id="rId34"/>
    <p:sldId id="285" r:id="rId35"/>
    <p:sldId id="1206" r:id="rId36"/>
    <p:sldId id="646" r:id="rId37"/>
    <p:sldId id="1207" r:id="rId38"/>
    <p:sldId id="1208" r:id="rId39"/>
    <p:sldId id="1209" r:id="rId4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7FF"/>
    <a:srgbClr val="D9D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68E-4F39-9E83-B826DD3FD7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68E-4F39-9E83-B826DD3FD7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68E-4F39-9E83-B826DD3FD7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68E-4F39-9E83-B826DD3FD7C9}"/>
              </c:ext>
            </c:extLst>
          </c:dPt>
          <c:dLbls>
            <c:dLbl>
              <c:idx val="0"/>
              <c:layout>
                <c:manualLayout>
                  <c:x val="2.3503349127773094E-3"/>
                  <c:y val="5.837399898605899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ด้านจิตใจ (</a:t>
                    </a:r>
                    <a:r>
                      <a:rPr lang="en-US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Psychological Domain)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79951690821245"/>
                      <c:h val="0.109288683159065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68E-4F39-9E83-B826DD3FD7C9}"/>
                </c:ext>
              </c:extLst>
            </c:dLbl>
            <c:dLbl>
              <c:idx val="1"/>
              <c:layout>
                <c:manualLayout>
                  <c:x val="1.6518091582462296E-2"/>
                  <c:y val="-0.253922012033999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r>
                      <a:rPr lang="th-TH" sz="280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ด้านสิ่งแวดล้อม</a:t>
                    </a:r>
                    <a:r>
                      <a:rPr lang="th-TH" sz="2800" baseline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 (</a:t>
                    </a:r>
                    <a:r>
                      <a:rPr lang="en-US" sz="2800" baseline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Environment)</a:t>
                    </a:r>
                    <a:endParaRPr lang="en-US" sz="2800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7536231884057"/>
                      <c:h val="0.2228675409724548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968E-4F39-9E83-B826DD3FD7C9}"/>
                </c:ext>
              </c:extLst>
            </c:dLbl>
            <c:dLbl>
              <c:idx val="2"/>
              <c:layout>
                <c:manualLayout>
                  <c:x val="-3.3881365413275008E-2"/>
                  <c:y val="-0.154688167179842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080A88-95CF-4EC1-AB8C-A82D60DC20FC}" type="CATEGORYNAME">
                      <a:rPr lang="th-TH" sz="280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[ชื่อประเภท]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90096618357483"/>
                      <c:h val="0.329923347715116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8E-4F39-9E83-B826DD3FD7C9}"/>
                </c:ext>
              </c:extLst>
            </c:dLbl>
            <c:dLbl>
              <c:idx val="3"/>
              <c:layout>
                <c:manualLayout>
                  <c:x val="2.4154589371980675E-3"/>
                  <c:y val="3.21051823600005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ด้านร่างกาย (</a:t>
                    </a:r>
                    <a:r>
                      <a:rPr lang="en-US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Physical Domain)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78743961352659"/>
                      <c:h val="0.161692794262362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968E-4F39-9E83-B826DD3FD7C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ด้านร่างกาย (Physical Domain)</c:v>
                </c:pt>
                <c:pt idx="1">
                  <c:v>ด้านจิตใจ (Psychological Domain)</c:v>
                </c:pt>
                <c:pt idx="2">
                  <c:v>ด้านความสัมพันธ์ทางสังคม (Social Relationships)</c:v>
                </c:pt>
                <c:pt idx="3">
                  <c:v>ด้านสิ่งแวดล้อม (Environment)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8E-4F39-9E83-B826DD3FD7C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0.67677</cdr:x>
      <cdr:y>0.2058</cdr:y>
    </cdr:from>
    <cdr:to>
      <cdr:x>0.94001</cdr:x>
      <cdr:y>0.43921</cdr:y>
    </cdr:to>
    <cdr:sp macro="" textlink="">
      <cdr:nvSpPr>
        <cdr:cNvPr id="2" name="กล่องข้อความ 7">
          <a:extLst xmlns:a="http://schemas.openxmlformats.org/drawingml/2006/main">
            <a:ext uri="{FF2B5EF4-FFF2-40B4-BE49-F238E27FC236}">
              <a16:creationId xmlns:a16="http://schemas.microsoft.com/office/drawing/2014/main" id="{25A1842C-09F6-42C0-8361-734484022D5B}"/>
            </a:ext>
          </a:extLst>
        </cdr:cNvPr>
        <cdr:cNvSpPr txBox="1"/>
      </cdr:nvSpPr>
      <cdr:spPr>
        <a:xfrm xmlns:a="http://schemas.openxmlformats.org/drawingml/2006/main">
          <a:off x="7116622" y="895489"/>
          <a:ext cx="2768138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การรับรู้สภาพทางจิตใจของตนเอง ความคิด ความจำ สมาธิ การตัดสินใจ และความสามารถในการเรียนรู้</a:t>
          </a:r>
        </a:p>
      </cdr:txBody>
    </cdr:sp>
  </cdr:relSizeAnchor>
  <cdr:relSizeAnchor xmlns:cdr="http://schemas.openxmlformats.org/drawingml/2006/chartDrawing">
    <cdr:from>
      <cdr:x>0.02464</cdr:x>
      <cdr:y>0.79368</cdr:y>
    </cdr:from>
    <cdr:to>
      <cdr:x>0.35033</cdr:x>
      <cdr:y>0.88563</cdr:y>
    </cdr:to>
    <cdr:sp macro="" textlink="">
      <cdr:nvSpPr>
        <cdr:cNvPr id="3" name="กล่องข้อความ 7">
          <a:extLst xmlns:a="http://schemas.openxmlformats.org/drawingml/2006/main">
            <a:ext uri="{FF2B5EF4-FFF2-40B4-BE49-F238E27FC236}">
              <a16:creationId xmlns:a16="http://schemas.microsoft.com/office/drawing/2014/main" id="{25A1842C-09F6-42C0-8361-734484022D5B}"/>
            </a:ext>
          </a:extLst>
        </cdr:cNvPr>
        <cdr:cNvSpPr txBox="1"/>
      </cdr:nvSpPr>
      <cdr:spPr>
        <a:xfrm xmlns:a="http://schemas.openxmlformats.org/drawingml/2006/main">
          <a:off x="259081" y="3453557"/>
          <a:ext cx="342484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การรับรู้ความสัมพันธ์ของตนกับบุคคลอื่นในสังคม </a:t>
          </a:r>
        </a:p>
      </cdr:txBody>
    </cdr:sp>
  </cdr:relSizeAnchor>
  <cdr:relSizeAnchor xmlns:cdr="http://schemas.openxmlformats.org/drawingml/2006/chartDrawing">
    <cdr:from>
      <cdr:x>0.65462</cdr:x>
      <cdr:y>0.69646</cdr:y>
    </cdr:from>
    <cdr:to>
      <cdr:x>0.99042</cdr:x>
      <cdr:y>0.78841</cdr:y>
    </cdr:to>
    <cdr:sp macro="" textlink="">
      <cdr:nvSpPr>
        <cdr:cNvPr id="4" name="กล่องข้อความ 7">
          <a:extLst xmlns:a="http://schemas.openxmlformats.org/drawingml/2006/main">
            <a:ext uri="{FF2B5EF4-FFF2-40B4-BE49-F238E27FC236}">
              <a16:creationId xmlns:a16="http://schemas.microsoft.com/office/drawing/2014/main" id="{26C59C85-0A9E-411D-9F81-D7E8836D469F}"/>
            </a:ext>
          </a:extLst>
        </cdr:cNvPr>
        <cdr:cNvSpPr txBox="1"/>
      </cdr:nvSpPr>
      <cdr:spPr>
        <a:xfrm xmlns:a="http://schemas.openxmlformats.org/drawingml/2006/main">
          <a:off x="7074130" y="3030531"/>
          <a:ext cx="362883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การรับรู้เกี่ยวกับสิ่งแวดล้อมที่มีผลต่อการดำเนินชีวิต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04012-57CF-4321-9768-E3BD487D8DA0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F0E92-E733-43A5-97B7-C5BB496FF3F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12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52529-F294-4BCE-9036-3982DD8F22DC}" type="slidenum">
              <a:rPr lang="th-TH" smtClean="0"/>
              <a:t>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121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E6753-7D08-436E-B81F-571BA1D41186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72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E6753-7D08-436E-B81F-571BA1D41186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665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0414EE3-8D27-4E08-A221-53E955714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73F5433-D2E8-43C8-9687-562D3C9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F2F808-8DC5-42B5-9FF6-E5480B4E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9D27627-CF1A-4DCE-85C3-E8E493A5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B2B5D1-5BAF-4EDE-A7A0-6D9D55CA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975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EAC7B00-DBA9-4E90-B753-B9B9BF25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5CDF845-91B3-42D7-B552-9E0BCE622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890C0BD-9AB0-40F0-8C1E-F6454623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B98A21-77E3-45C5-B859-C5011CCC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36C4B3C-BFA8-492A-AE87-37ECCEBF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3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3B6D6E9E-3531-46BD-844E-FB934E6DB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396E150-E7FA-4DDE-A7C3-63B719DB4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2BD066-97B6-4EE9-BBFF-DC863A9D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EC9635D-4A02-49E1-BBD0-BFFAA7C8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D379176-A20C-4ADF-8F03-BAF12719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153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506782-1DAF-48D5-BCF9-D1F3B0F1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9496191-73D7-42B7-B092-5434916DE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2075E3E-2705-417E-9229-1138BB04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DF864E1-9817-4281-A53E-8009B08F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5CD8FFB-7E7A-4053-AA29-1757709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53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3E755D-DAF0-4336-A048-31DF3942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71CA43E-6964-459F-977E-676C77B8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D4C9B0-1593-4529-B894-D60A08CC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C84F18B-FB3F-4437-BA1D-7993673F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3FF43E-14D7-4BD8-A54C-A03F3515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599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440CD9-20FD-4585-98AC-73F2CC79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2D2C958-A7D7-4BEE-8BFD-58D32C3B1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BEE6C2C-4EFC-4DC6-9382-130CE1990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497B033-7CFC-4F78-8EE0-FA677A8C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BD3F3DA-C1EB-4F24-8F6E-5CE3C2FFA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10BF36A-3CB8-4507-9A4E-898F44D3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542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588C21B-7CA4-4FB0-B9C6-ECB2EBA7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6A950C2-6C0B-4F74-AE42-0984BA22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3D513B00-DBB1-4CA2-85E9-149B7BCDE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BF09EE00-93D9-408F-84CC-BEE62F8BF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3F9576D-BB40-4DDA-A36E-768AA1088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A11DC3FE-5F15-4CB8-8724-349D7A00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D1E3E84-CE28-49A5-9F9F-ADD3C0DC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025E7887-FA7A-41A8-9BB5-5830F12A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460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282F542-C4CA-48A0-9954-9D0688CF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95700E1-6709-4981-A35F-B91F43CC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FB2A1CA-CBC1-4080-977D-2EEFCE60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1FA3D26-1E8F-4FA4-94F3-D8C2088C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843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9E2A1E67-C565-4EE5-B49F-77BD8CC1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18E52F8B-5D06-45E5-8599-7B55CC00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D035725-E847-4874-A1FE-813FA3E7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858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9E259E-0B5A-4202-A742-E2B8D0FF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350DC1-5555-40C0-B269-33935CAB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4008BFD-C770-49D6-8CC2-E226B6530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E9E04FE-2C4B-48C7-9DB9-0DB752E6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9DE210F-CD75-4FFC-944F-31AD0E63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9DE41AC-E2BB-4497-983C-A0ED6ADA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75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2C9EBAD-C996-4B83-944A-963A16C6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68BF61DA-ED7E-429A-B843-D502E6C64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F9C858D-9DBD-4090-B208-FFF6E7546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E101E48-D648-4356-AA27-51EC07BA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9815CD2-0DF0-431D-8200-FEF6F764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60C14FD-86CB-46BB-8A71-753BE28A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9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3CA1DC4A-A456-469F-8893-98E081E0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9D7548-EEE9-487E-BEF7-5B26F2A64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FFC86D-0300-4DE2-9708-437D54A6A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8193-551F-44FD-ADEF-1C1685A1410A}" type="datetimeFigureOut">
              <a:rPr lang="th-TH" smtClean="0"/>
              <a:t>17/11/65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06A7A38-DB5C-4169-9512-52697229E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9D6733-EA3C-43D4-BF57-58938AA5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F3BA6-CEAE-4C47-B839-71AA1A04FF8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18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รูปแบบอิสระ 15"/>
          <p:cNvSpPr/>
          <p:nvPr/>
        </p:nvSpPr>
        <p:spPr>
          <a:xfrm>
            <a:off x="6852062" y="837825"/>
            <a:ext cx="4049485" cy="3066955"/>
          </a:xfrm>
          <a:custGeom>
            <a:avLst/>
            <a:gdLst>
              <a:gd name="connsiteX0" fmla="*/ 19352 w 4826707"/>
              <a:gd name="connsiteY0" fmla="*/ 740228 h 3120571"/>
              <a:gd name="connsiteX1" fmla="*/ 164495 w 4826707"/>
              <a:gd name="connsiteY1" fmla="*/ 682171 h 3120571"/>
              <a:gd name="connsiteX2" fmla="*/ 193524 w 4826707"/>
              <a:gd name="connsiteY2" fmla="*/ 638628 h 3120571"/>
              <a:gd name="connsiteX3" fmla="*/ 237067 w 4826707"/>
              <a:gd name="connsiteY3" fmla="*/ 624114 h 3120571"/>
              <a:gd name="connsiteX4" fmla="*/ 324152 w 4826707"/>
              <a:gd name="connsiteY4" fmla="*/ 609600 h 3120571"/>
              <a:gd name="connsiteX5" fmla="*/ 353181 w 4826707"/>
              <a:gd name="connsiteY5" fmla="*/ 653142 h 3120571"/>
              <a:gd name="connsiteX6" fmla="*/ 440267 w 4826707"/>
              <a:gd name="connsiteY6" fmla="*/ 682171 h 3120571"/>
              <a:gd name="connsiteX7" fmla="*/ 599924 w 4826707"/>
              <a:gd name="connsiteY7" fmla="*/ 725714 h 3120571"/>
              <a:gd name="connsiteX8" fmla="*/ 614438 w 4826707"/>
              <a:gd name="connsiteY8" fmla="*/ 682171 h 3120571"/>
              <a:gd name="connsiteX9" fmla="*/ 701524 w 4826707"/>
              <a:gd name="connsiteY9" fmla="*/ 667657 h 3120571"/>
              <a:gd name="connsiteX10" fmla="*/ 803124 w 4826707"/>
              <a:gd name="connsiteY10" fmla="*/ 682171 h 3120571"/>
              <a:gd name="connsiteX11" fmla="*/ 846667 w 4826707"/>
              <a:gd name="connsiteY11" fmla="*/ 696685 h 3120571"/>
              <a:gd name="connsiteX12" fmla="*/ 991809 w 4826707"/>
              <a:gd name="connsiteY12" fmla="*/ 711200 h 3120571"/>
              <a:gd name="connsiteX13" fmla="*/ 1035352 w 4826707"/>
              <a:gd name="connsiteY13" fmla="*/ 740228 h 3120571"/>
              <a:gd name="connsiteX14" fmla="*/ 1078895 w 4826707"/>
              <a:gd name="connsiteY14" fmla="*/ 711200 h 3120571"/>
              <a:gd name="connsiteX15" fmla="*/ 1107924 w 4826707"/>
              <a:gd name="connsiteY15" fmla="*/ 653142 h 3120571"/>
              <a:gd name="connsiteX16" fmla="*/ 1195009 w 4826707"/>
              <a:gd name="connsiteY16" fmla="*/ 682171 h 3120571"/>
              <a:gd name="connsiteX17" fmla="*/ 1296609 w 4826707"/>
              <a:gd name="connsiteY17" fmla="*/ 711200 h 3120571"/>
              <a:gd name="connsiteX18" fmla="*/ 1340152 w 4826707"/>
              <a:gd name="connsiteY18" fmla="*/ 725714 h 3120571"/>
              <a:gd name="connsiteX19" fmla="*/ 1470781 w 4826707"/>
              <a:gd name="connsiteY19" fmla="*/ 740228 h 3120571"/>
              <a:gd name="connsiteX20" fmla="*/ 1514324 w 4826707"/>
              <a:gd name="connsiteY20" fmla="*/ 754742 h 3120571"/>
              <a:gd name="connsiteX21" fmla="*/ 1717524 w 4826707"/>
              <a:gd name="connsiteY21" fmla="*/ 725714 h 3120571"/>
              <a:gd name="connsiteX22" fmla="*/ 1833638 w 4826707"/>
              <a:gd name="connsiteY22" fmla="*/ 711200 h 3120571"/>
              <a:gd name="connsiteX23" fmla="*/ 1920724 w 4826707"/>
              <a:gd name="connsiteY23" fmla="*/ 682171 h 3120571"/>
              <a:gd name="connsiteX24" fmla="*/ 2022324 w 4826707"/>
              <a:gd name="connsiteY24" fmla="*/ 638628 h 3120571"/>
              <a:gd name="connsiteX25" fmla="*/ 2080381 w 4826707"/>
              <a:gd name="connsiteY25" fmla="*/ 508000 h 3120571"/>
              <a:gd name="connsiteX26" fmla="*/ 2138438 w 4826707"/>
              <a:gd name="connsiteY26" fmla="*/ 377371 h 3120571"/>
              <a:gd name="connsiteX27" fmla="*/ 2211009 w 4826707"/>
              <a:gd name="connsiteY27" fmla="*/ 362857 h 3120571"/>
              <a:gd name="connsiteX28" fmla="*/ 2341638 w 4826707"/>
              <a:gd name="connsiteY28" fmla="*/ 290285 h 3120571"/>
              <a:gd name="connsiteX29" fmla="*/ 2385181 w 4826707"/>
              <a:gd name="connsiteY29" fmla="*/ 246742 h 3120571"/>
              <a:gd name="connsiteX30" fmla="*/ 2472267 w 4826707"/>
              <a:gd name="connsiteY30" fmla="*/ 188685 h 3120571"/>
              <a:gd name="connsiteX31" fmla="*/ 2486781 w 4826707"/>
              <a:gd name="connsiteY31" fmla="*/ 145142 h 3120571"/>
              <a:gd name="connsiteX32" fmla="*/ 2602895 w 4826707"/>
              <a:gd name="connsiteY32" fmla="*/ 14514 h 3120571"/>
              <a:gd name="connsiteX33" fmla="*/ 2646438 w 4826707"/>
              <a:gd name="connsiteY33" fmla="*/ 0 h 3120571"/>
              <a:gd name="connsiteX34" fmla="*/ 2748038 w 4826707"/>
              <a:gd name="connsiteY34" fmla="*/ 43542 h 3120571"/>
              <a:gd name="connsiteX35" fmla="*/ 2762552 w 4826707"/>
              <a:gd name="connsiteY35" fmla="*/ 101600 h 3120571"/>
              <a:gd name="connsiteX36" fmla="*/ 2835124 w 4826707"/>
              <a:gd name="connsiteY36" fmla="*/ 188685 h 3120571"/>
              <a:gd name="connsiteX37" fmla="*/ 2893181 w 4826707"/>
              <a:gd name="connsiteY37" fmla="*/ 203200 h 3120571"/>
              <a:gd name="connsiteX38" fmla="*/ 2922209 w 4826707"/>
              <a:gd name="connsiteY38" fmla="*/ 304800 h 3120571"/>
              <a:gd name="connsiteX39" fmla="*/ 2936724 w 4826707"/>
              <a:gd name="connsiteY39" fmla="*/ 391885 h 3120571"/>
              <a:gd name="connsiteX40" fmla="*/ 2951238 w 4826707"/>
              <a:gd name="connsiteY40" fmla="*/ 435428 h 3120571"/>
              <a:gd name="connsiteX41" fmla="*/ 2994781 w 4826707"/>
              <a:gd name="connsiteY41" fmla="*/ 551542 h 3120571"/>
              <a:gd name="connsiteX42" fmla="*/ 3038324 w 4826707"/>
              <a:gd name="connsiteY42" fmla="*/ 595085 h 3120571"/>
              <a:gd name="connsiteX43" fmla="*/ 3081867 w 4826707"/>
              <a:gd name="connsiteY43" fmla="*/ 609600 h 3120571"/>
              <a:gd name="connsiteX44" fmla="*/ 3125409 w 4826707"/>
              <a:gd name="connsiteY44" fmla="*/ 638628 h 3120571"/>
              <a:gd name="connsiteX45" fmla="*/ 3183467 w 4826707"/>
              <a:gd name="connsiteY45" fmla="*/ 624114 h 3120571"/>
              <a:gd name="connsiteX46" fmla="*/ 3256038 w 4826707"/>
              <a:gd name="connsiteY46" fmla="*/ 595085 h 3120571"/>
              <a:gd name="connsiteX47" fmla="*/ 3285067 w 4826707"/>
              <a:gd name="connsiteY47" fmla="*/ 638628 h 3120571"/>
              <a:gd name="connsiteX48" fmla="*/ 3328609 w 4826707"/>
              <a:gd name="connsiteY48" fmla="*/ 624114 h 3120571"/>
              <a:gd name="connsiteX49" fmla="*/ 3357638 w 4826707"/>
              <a:gd name="connsiteY49" fmla="*/ 522514 h 3120571"/>
              <a:gd name="connsiteX50" fmla="*/ 3401181 w 4826707"/>
              <a:gd name="connsiteY50" fmla="*/ 508000 h 3120571"/>
              <a:gd name="connsiteX51" fmla="*/ 3444724 w 4826707"/>
              <a:gd name="connsiteY51" fmla="*/ 522514 h 3120571"/>
              <a:gd name="connsiteX52" fmla="*/ 3502781 w 4826707"/>
              <a:gd name="connsiteY52" fmla="*/ 609600 h 3120571"/>
              <a:gd name="connsiteX53" fmla="*/ 3647924 w 4826707"/>
              <a:gd name="connsiteY53" fmla="*/ 624114 h 3120571"/>
              <a:gd name="connsiteX54" fmla="*/ 3691467 w 4826707"/>
              <a:gd name="connsiteY54" fmla="*/ 638628 h 3120571"/>
              <a:gd name="connsiteX55" fmla="*/ 3836609 w 4826707"/>
              <a:gd name="connsiteY55" fmla="*/ 609600 h 3120571"/>
              <a:gd name="connsiteX56" fmla="*/ 3996267 w 4826707"/>
              <a:gd name="connsiteY56" fmla="*/ 624114 h 3120571"/>
              <a:gd name="connsiteX57" fmla="*/ 4068838 w 4826707"/>
              <a:gd name="connsiteY57" fmla="*/ 566057 h 3120571"/>
              <a:gd name="connsiteX58" fmla="*/ 4141409 w 4826707"/>
              <a:gd name="connsiteY58" fmla="*/ 551542 h 3120571"/>
              <a:gd name="connsiteX59" fmla="*/ 4170438 w 4826707"/>
              <a:gd name="connsiteY59" fmla="*/ 508000 h 3120571"/>
              <a:gd name="connsiteX60" fmla="*/ 4213981 w 4826707"/>
              <a:gd name="connsiteY60" fmla="*/ 478971 h 3120571"/>
              <a:gd name="connsiteX61" fmla="*/ 4272038 w 4826707"/>
              <a:gd name="connsiteY61" fmla="*/ 435428 h 3120571"/>
              <a:gd name="connsiteX62" fmla="*/ 4286552 w 4826707"/>
              <a:gd name="connsiteY62" fmla="*/ 391885 h 3120571"/>
              <a:gd name="connsiteX63" fmla="*/ 4330095 w 4826707"/>
              <a:gd name="connsiteY63" fmla="*/ 377371 h 3120571"/>
              <a:gd name="connsiteX64" fmla="*/ 4446209 w 4826707"/>
              <a:gd name="connsiteY64" fmla="*/ 406400 h 3120571"/>
              <a:gd name="connsiteX65" fmla="*/ 4547809 w 4826707"/>
              <a:gd name="connsiteY65" fmla="*/ 435428 h 3120571"/>
              <a:gd name="connsiteX66" fmla="*/ 4605867 w 4826707"/>
              <a:gd name="connsiteY66" fmla="*/ 537028 h 3120571"/>
              <a:gd name="connsiteX67" fmla="*/ 4620381 w 4826707"/>
              <a:gd name="connsiteY67" fmla="*/ 580571 h 3120571"/>
              <a:gd name="connsiteX68" fmla="*/ 4663924 w 4826707"/>
              <a:gd name="connsiteY68" fmla="*/ 609600 h 3120571"/>
              <a:gd name="connsiteX69" fmla="*/ 4721981 w 4826707"/>
              <a:gd name="connsiteY69" fmla="*/ 667657 h 3120571"/>
              <a:gd name="connsiteX70" fmla="*/ 4736495 w 4826707"/>
              <a:gd name="connsiteY70" fmla="*/ 711200 h 3120571"/>
              <a:gd name="connsiteX71" fmla="*/ 4751009 w 4826707"/>
              <a:gd name="connsiteY71" fmla="*/ 812800 h 3120571"/>
              <a:gd name="connsiteX72" fmla="*/ 4765524 w 4826707"/>
              <a:gd name="connsiteY72" fmla="*/ 986971 h 3120571"/>
              <a:gd name="connsiteX73" fmla="*/ 4780038 w 4826707"/>
              <a:gd name="connsiteY73" fmla="*/ 1030514 h 3120571"/>
              <a:gd name="connsiteX74" fmla="*/ 4794552 w 4826707"/>
              <a:gd name="connsiteY74" fmla="*/ 1117600 h 3120571"/>
              <a:gd name="connsiteX75" fmla="*/ 4823581 w 4826707"/>
              <a:gd name="connsiteY75" fmla="*/ 1306285 h 3120571"/>
              <a:gd name="connsiteX76" fmla="*/ 4809067 w 4826707"/>
              <a:gd name="connsiteY76" fmla="*/ 1524000 h 3120571"/>
              <a:gd name="connsiteX77" fmla="*/ 4765524 w 4826707"/>
              <a:gd name="connsiteY77" fmla="*/ 1538514 h 3120571"/>
              <a:gd name="connsiteX78" fmla="*/ 4794552 w 4826707"/>
              <a:gd name="connsiteY78" fmla="*/ 1582057 h 3120571"/>
              <a:gd name="connsiteX79" fmla="*/ 4780038 w 4826707"/>
              <a:gd name="connsiteY79" fmla="*/ 1625600 h 3120571"/>
              <a:gd name="connsiteX80" fmla="*/ 4765524 w 4826707"/>
              <a:gd name="connsiteY80" fmla="*/ 1712685 h 3120571"/>
              <a:gd name="connsiteX81" fmla="*/ 4809067 w 4826707"/>
              <a:gd name="connsiteY81" fmla="*/ 1741714 h 3120571"/>
              <a:gd name="connsiteX82" fmla="*/ 4794552 w 4826707"/>
              <a:gd name="connsiteY82" fmla="*/ 1785257 h 3120571"/>
              <a:gd name="connsiteX83" fmla="*/ 4678438 w 4826707"/>
              <a:gd name="connsiteY83" fmla="*/ 1828800 h 3120571"/>
              <a:gd name="connsiteX84" fmla="*/ 4663924 w 4826707"/>
              <a:gd name="connsiteY84" fmla="*/ 1973942 h 3120571"/>
              <a:gd name="connsiteX85" fmla="*/ 4634895 w 4826707"/>
              <a:gd name="connsiteY85" fmla="*/ 2017485 h 3120571"/>
              <a:gd name="connsiteX86" fmla="*/ 4460724 w 4826707"/>
              <a:gd name="connsiteY86" fmla="*/ 2032000 h 3120571"/>
              <a:gd name="connsiteX87" fmla="*/ 4344609 w 4826707"/>
              <a:gd name="connsiteY87" fmla="*/ 2104571 h 3120571"/>
              <a:gd name="connsiteX88" fmla="*/ 4330095 w 4826707"/>
              <a:gd name="connsiteY88" fmla="*/ 2191657 h 3120571"/>
              <a:gd name="connsiteX89" fmla="*/ 4301067 w 4826707"/>
              <a:gd name="connsiteY89" fmla="*/ 2235200 h 3120571"/>
              <a:gd name="connsiteX90" fmla="*/ 4286552 w 4826707"/>
              <a:gd name="connsiteY90" fmla="*/ 2278742 h 3120571"/>
              <a:gd name="connsiteX91" fmla="*/ 4243009 w 4826707"/>
              <a:gd name="connsiteY91" fmla="*/ 2423885 h 3120571"/>
              <a:gd name="connsiteX92" fmla="*/ 4199467 w 4826707"/>
              <a:gd name="connsiteY92" fmla="*/ 2452914 h 3120571"/>
              <a:gd name="connsiteX93" fmla="*/ 4184952 w 4826707"/>
              <a:gd name="connsiteY93" fmla="*/ 2627085 h 3120571"/>
              <a:gd name="connsiteX94" fmla="*/ 4097867 w 4826707"/>
              <a:gd name="connsiteY94" fmla="*/ 2685142 h 3120571"/>
              <a:gd name="connsiteX95" fmla="*/ 4054324 w 4826707"/>
              <a:gd name="connsiteY95" fmla="*/ 2714171 h 3120571"/>
              <a:gd name="connsiteX96" fmla="*/ 3981752 w 4826707"/>
              <a:gd name="connsiteY96" fmla="*/ 2888342 h 3120571"/>
              <a:gd name="connsiteX97" fmla="*/ 3938209 w 4826707"/>
              <a:gd name="connsiteY97" fmla="*/ 2902857 h 3120571"/>
              <a:gd name="connsiteX98" fmla="*/ 3880152 w 4826707"/>
              <a:gd name="connsiteY98" fmla="*/ 2989942 h 3120571"/>
              <a:gd name="connsiteX99" fmla="*/ 3851124 w 4826707"/>
              <a:gd name="connsiteY99" fmla="*/ 3033485 h 3120571"/>
              <a:gd name="connsiteX100" fmla="*/ 3778552 w 4826707"/>
              <a:gd name="connsiteY100" fmla="*/ 2975428 h 3120571"/>
              <a:gd name="connsiteX101" fmla="*/ 3764038 w 4826707"/>
              <a:gd name="connsiteY101" fmla="*/ 3033485 h 3120571"/>
              <a:gd name="connsiteX102" fmla="*/ 3735009 w 4826707"/>
              <a:gd name="connsiteY102" fmla="*/ 3120571 h 3120571"/>
              <a:gd name="connsiteX103" fmla="*/ 3633409 w 4826707"/>
              <a:gd name="connsiteY103" fmla="*/ 3091542 h 3120571"/>
              <a:gd name="connsiteX104" fmla="*/ 3589867 w 4826707"/>
              <a:gd name="connsiteY104" fmla="*/ 3062514 h 3120571"/>
              <a:gd name="connsiteX105" fmla="*/ 3560838 w 4826707"/>
              <a:gd name="connsiteY105" fmla="*/ 3018971 h 3120571"/>
              <a:gd name="connsiteX106" fmla="*/ 3546324 w 4826707"/>
              <a:gd name="connsiteY106" fmla="*/ 2975428 h 3120571"/>
              <a:gd name="connsiteX107" fmla="*/ 3502781 w 4826707"/>
              <a:gd name="connsiteY107" fmla="*/ 2960914 h 3120571"/>
              <a:gd name="connsiteX108" fmla="*/ 3488267 w 4826707"/>
              <a:gd name="connsiteY108" fmla="*/ 2917371 h 3120571"/>
              <a:gd name="connsiteX109" fmla="*/ 3401181 w 4826707"/>
              <a:gd name="connsiteY109" fmla="*/ 2844800 h 3120571"/>
              <a:gd name="connsiteX110" fmla="*/ 3343124 w 4826707"/>
              <a:gd name="connsiteY110" fmla="*/ 2786742 h 3120571"/>
              <a:gd name="connsiteX111" fmla="*/ 3314095 w 4826707"/>
              <a:gd name="connsiteY111" fmla="*/ 2743200 h 3120571"/>
              <a:gd name="connsiteX112" fmla="*/ 3285067 w 4826707"/>
              <a:gd name="connsiteY112" fmla="*/ 2525485 h 3120571"/>
              <a:gd name="connsiteX113" fmla="*/ 3256038 w 4826707"/>
              <a:gd name="connsiteY113" fmla="*/ 2481942 h 3120571"/>
              <a:gd name="connsiteX114" fmla="*/ 3256038 w 4826707"/>
              <a:gd name="connsiteY114" fmla="*/ 2293257 h 3120571"/>
              <a:gd name="connsiteX115" fmla="*/ 3168952 w 4826707"/>
              <a:gd name="connsiteY115" fmla="*/ 2249714 h 3120571"/>
              <a:gd name="connsiteX116" fmla="*/ 3125409 w 4826707"/>
              <a:gd name="connsiteY116" fmla="*/ 2278742 h 3120571"/>
              <a:gd name="connsiteX117" fmla="*/ 2994781 w 4826707"/>
              <a:gd name="connsiteY117" fmla="*/ 2177142 h 3120571"/>
              <a:gd name="connsiteX118" fmla="*/ 2907695 w 4826707"/>
              <a:gd name="connsiteY118" fmla="*/ 2133600 h 3120571"/>
              <a:gd name="connsiteX119" fmla="*/ 2748038 w 4826707"/>
              <a:gd name="connsiteY119" fmla="*/ 2090057 h 3120571"/>
              <a:gd name="connsiteX120" fmla="*/ 2660952 w 4826707"/>
              <a:gd name="connsiteY120" fmla="*/ 2061028 h 3120571"/>
              <a:gd name="connsiteX121" fmla="*/ 2573867 w 4826707"/>
              <a:gd name="connsiteY121" fmla="*/ 2002971 h 3120571"/>
              <a:gd name="connsiteX122" fmla="*/ 2530324 w 4826707"/>
              <a:gd name="connsiteY122" fmla="*/ 1959428 h 3120571"/>
              <a:gd name="connsiteX123" fmla="*/ 2443238 w 4826707"/>
              <a:gd name="connsiteY123" fmla="*/ 1930400 h 3120571"/>
              <a:gd name="connsiteX124" fmla="*/ 2414209 w 4826707"/>
              <a:gd name="connsiteY124" fmla="*/ 1886857 h 3120571"/>
              <a:gd name="connsiteX125" fmla="*/ 2370667 w 4826707"/>
              <a:gd name="connsiteY125" fmla="*/ 1799771 h 3120571"/>
              <a:gd name="connsiteX126" fmla="*/ 2356152 w 4826707"/>
              <a:gd name="connsiteY126" fmla="*/ 1625600 h 3120571"/>
              <a:gd name="connsiteX127" fmla="*/ 2341638 w 4826707"/>
              <a:gd name="connsiteY127" fmla="*/ 1582057 h 3120571"/>
              <a:gd name="connsiteX128" fmla="*/ 2327124 w 4826707"/>
              <a:gd name="connsiteY128" fmla="*/ 1436914 h 3120571"/>
              <a:gd name="connsiteX129" fmla="*/ 2211009 w 4826707"/>
              <a:gd name="connsiteY129" fmla="*/ 1407885 h 3120571"/>
              <a:gd name="connsiteX130" fmla="*/ 2196495 w 4826707"/>
              <a:gd name="connsiteY130" fmla="*/ 1451428 h 3120571"/>
              <a:gd name="connsiteX131" fmla="*/ 2181981 w 4826707"/>
              <a:gd name="connsiteY131" fmla="*/ 1538514 h 3120571"/>
              <a:gd name="connsiteX132" fmla="*/ 2109409 w 4826707"/>
              <a:gd name="connsiteY132" fmla="*/ 1524000 h 3120571"/>
              <a:gd name="connsiteX133" fmla="*/ 2065867 w 4826707"/>
              <a:gd name="connsiteY133" fmla="*/ 1509485 h 3120571"/>
              <a:gd name="connsiteX134" fmla="*/ 1978781 w 4826707"/>
              <a:gd name="connsiteY134" fmla="*/ 1451428 h 3120571"/>
              <a:gd name="connsiteX135" fmla="*/ 1906209 w 4826707"/>
              <a:gd name="connsiteY135" fmla="*/ 1436914 h 3120571"/>
              <a:gd name="connsiteX136" fmla="*/ 1862667 w 4826707"/>
              <a:gd name="connsiteY136" fmla="*/ 1407885 h 3120571"/>
              <a:gd name="connsiteX137" fmla="*/ 1819124 w 4826707"/>
              <a:gd name="connsiteY137" fmla="*/ 1393371 h 3120571"/>
              <a:gd name="connsiteX138" fmla="*/ 1761067 w 4826707"/>
              <a:gd name="connsiteY138" fmla="*/ 1364342 h 3120571"/>
              <a:gd name="connsiteX139" fmla="*/ 1630438 w 4826707"/>
              <a:gd name="connsiteY139" fmla="*/ 1407885 h 3120571"/>
              <a:gd name="connsiteX140" fmla="*/ 1543352 w 4826707"/>
              <a:gd name="connsiteY140" fmla="*/ 1436914 h 3120571"/>
              <a:gd name="connsiteX141" fmla="*/ 1456267 w 4826707"/>
              <a:gd name="connsiteY141" fmla="*/ 1494971 h 3120571"/>
              <a:gd name="connsiteX142" fmla="*/ 1412724 w 4826707"/>
              <a:gd name="connsiteY142" fmla="*/ 1524000 h 3120571"/>
              <a:gd name="connsiteX143" fmla="*/ 1325638 w 4826707"/>
              <a:gd name="connsiteY143" fmla="*/ 1596571 h 3120571"/>
              <a:gd name="connsiteX144" fmla="*/ 1282095 w 4826707"/>
              <a:gd name="connsiteY144" fmla="*/ 1611085 h 3120571"/>
              <a:gd name="connsiteX145" fmla="*/ 1151467 w 4826707"/>
              <a:gd name="connsiteY145" fmla="*/ 1683657 h 3120571"/>
              <a:gd name="connsiteX146" fmla="*/ 1078895 w 4826707"/>
              <a:gd name="connsiteY146" fmla="*/ 1698171 h 3120571"/>
              <a:gd name="connsiteX147" fmla="*/ 948267 w 4826707"/>
              <a:gd name="connsiteY147" fmla="*/ 1669142 h 3120571"/>
              <a:gd name="connsiteX148" fmla="*/ 904724 w 4826707"/>
              <a:gd name="connsiteY148" fmla="*/ 1640114 h 3120571"/>
              <a:gd name="connsiteX149" fmla="*/ 890209 w 4826707"/>
              <a:gd name="connsiteY149" fmla="*/ 1596571 h 3120571"/>
              <a:gd name="connsiteX150" fmla="*/ 817638 w 4826707"/>
              <a:gd name="connsiteY150" fmla="*/ 1494971 h 3120571"/>
              <a:gd name="connsiteX151" fmla="*/ 803124 w 4826707"/>
              <a:gd name="connsiteY151" fmla="*/ 1451428 h 3120571"/>
              <a:gd name="connsiteX152" fmla="*/ 745067 w 4826707"/>
              <a:gd name="connsiteY152" fmla="*/ 1436914 h 3120571"/>
              <a:gd name="connsiteX153" fmla="*/ 701524 w 4826707"/>
              <a:gd name="connsiteY153" fmla="*/ 1393371 h 3120571"/>
              <a:gd name="connsiteX154" fmla="*/ 657981 w 4826707"/>
              <a:gd name="connsiteY154" fmla="*/ 1378857 h 3120571"/>
              <a:gd name="connsiteX155" fmla="*/ 628952 w 4826707"/>
              <a:gd name="connsiteY155" fmla="*/ 1335314 h 3120571"/>
              <a:gd name="connsiteX156" fmla="*/ 512838 w 4826707"/>
              <a:gd name="connsiteY156" fmla="*/ 1306285 h 3120571"/>
              <a:gd name="connsiteX157" fmla="*/ 498324 w 4826707"/>
              <a:gd name="connsiteY157" fmla="*/ 1248228 h 3120571"/>
              <a:gd name="connsiteX158" fmla="*/ 454781 w 4826707"/>
              <a:gd name="connsiteY158" fmla="*/ 1219200 h 3120571"/>
              <a:gd name="connsiteX159" fmla="*/ 411238 w 4826707"/>
              <a:gd name="connsiteY159" fmla="*/ 1175657 h 3120571"/>
              <a:gd name="connsiteX160" fmla="*/ 382209 w 4826707"/>
              <a:gd name="connsiteY160" fmla="*/ 1132114 h 3120571"/>
              <a:gd name="connsiteX161" fmla="*/ 295124 w 4826707"/>
              <a:gd name="connsiteY161" fmla="*/ 1103085 h 3120571"/>
              <a:gd name="connsiteX162" fmla="*/ 179009 w 4826707"/>
              <a:gd name="connsiteY162" fmla="*/ 1074057 h 3120571"/>
              <a:gd name="connsiteX163" fmla="*/ 48381 w 4826707"/>
              <a:gd name="connsiteY163" fmla="*/ 972457 h 3120571"/>
              <a:gd name="connsiteX164" fmla="*/ 48381 w 4826707"/>
              <a:gd name="connsiteY164" fmla="*/ 841828 h 3120571"/>
              <a:gd name="connsiteX165" fmla="*/ 33867 w 4826707"/>
              <a:gd name="connsiteY165" fmla="*/ 798285 h 3120571"/>
              <a:gd name="connsiteX166" fmla="*/ 48381 w 4826707"/>
              <a:gd name="connsiteY166" fmla="*/ 754742 h 3120571"/>
              <a:gd name="connsiteX167" fmla="*/ 19352 w 4826707"/>
              <a:gd name="connsiteY167" fmla="*/ 740228 h 31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826707" h="3120571">
                <a:moveTo>
                  <a:pt x="19352" y="740228"/>
                </a:moveTo>
                <a:cubicBezTo>
                  <a:pt x="38704" y="728133"/>
                  <a:pt x="4691" y="740281"/>
                  <a:pt x="164495" y="682171"/>
                </a:cubicBezTo>
                <a:cubicBezTo>
                  <a:pt x="180889" y="676210"/>
                  <a:pt x="179902" y="649525"/>
                  <a:pt x="193524" y="638628"/>
                </a:cubicBezTo>
                <a:cubicBezTo>
                  <a:pt x="205471" y="629071"/>
                  <a:pt x="222553" y="628952"/>
                  <a:pt x="237067" y="624114"/>
                </a:cubicBezTo>
                <a:cubicBezTo>
                  <a:pt x="271540" y="601131"/>
                  <a:pt x="283179" y="576822"/>
                  <a:pt x="324152" y="609600"/>
                </a:cubicBezTo>
                <a:cubicBezTo>
                  <a:pt x="337773" y="620497"/>
                  <a:pt x="338389" y="643897"/>
                  <a:pt x="353181" y="653142"/>
                </a:cubicBezTo>
                <a:cubicBezTo>
                  <a:pt x="379129" y="669359"/>
                  <a:pt x="440267" y="682171"/>
                  <a:pt x="440267" y="682171"/>
                </a:cubicBezTo>
                <a:cubicBezTo>
                  <a:pt x="547878" y="753912"/>
                  <a:pt x="493142" y="747070"/>
                  <a:pt x="599924" y="725714"/>
                </a:cubicBezTo>
                <a:cubicBezTo>
                  <a:pt x="604762" y="711200"/>
                  <a:pt x="604881" y="694118"/>
                  <a:pt x="614438" y="682171"/>
                </a:cubicBezTo>
                <a:cubicBezTo>
                  <a:pt x="654373" y="632251"/>
                  <a:pt x="655761" y="658504"/>
                  <a:pt x="701524" y="667657"/>
                </a:cubicBezTo>
                <a:cubicBezTo>
                  <a:pt x="735070" y="674366"/>
                  <a:pt x="769257" y="677333"/>
                  <a:pt x="803124" y="682171"/>
                </a:cubicBezTo>
                <a:cubicBezTo>
                  <a:pt x="817638" y="687009"/>
                  <a:pt x="831545" y="694359"/>
                  <a:pt x="846667" y="696685"/>
                </a:cubicBezTo>
                <a:cubicBezTo>
                  <a:pt x="894724" y="704078"/>
                  <a:pt x="944432" y="700267"/>
                  <a:pt x="991809" y="711200"/>
                </a:cubicBezTo>
                <a:cubicBezTo>
                  <a:pt x="1008806" y="715122"/>
                  <a:pt x="1020838" y="730552"/>
                  <a:pt x="1035352" y="740228"/>
                </a:cubicBezTo>
                <a:cubicBezTo>
                  <a:pt x="1049866" y="730552"/>
                  <a:pt x="1067728" y="724601"/>
                  <a:pt x="1078895" y="711200"/>
                </a:cubicBezTo>
                <a:cubicBezTo>
                  <a:pt x="1092747" y="694578"/>
                  <a:pt x="1086933" y="658390"/>
                  <a:pt x="1107924" y="653142"/>
                </a:cubicBezTo>
                <a:cubicBezTo>
                  <a:pt x="1137609" y="645721"/>
                  <a:pt x="1165981" y="672495"/>
                  <a:pt x="1195009" y="682171"/>
                </a:cubicBezTo>
                <a:cubicBezTo>
                  <a:pt x="1299388" y="716964"/>
                  <a:pt x="1169064" y="674758"/>
                  <a:pt x="1296609" y="711200"/>
                </a:cubicBezTo>
                <a:cubicBezTo>
                  <a:pt x="1311320" y="715403"/>
                  <a:pt x="1325061" y="723199"/>
                  <a:pt x="1340152" y="725714"/>
                </a:cubicBezTo>
                <a:cubicBezTo>
                  <a:pt x="1383367" y="732916"/>
                  <a:pt x="1427238" y="735390"/>
                  <a:pt x="1470781" y="740228"/>
                </a:cubicBezTo>
                <a:cubicBezTo>
                  <a:pt x="1485295" y="745066"/>
                  <a:pt x="1499025" y="754742"/>
                  <a:pt x="1514324" y="754742"/>
                </a:cubicBezTo>
                <a:cubicBezTo>
                  <a:pt x="1708565" y="754742"/>
                  <a:pt x="1600296" y="745252"/>
                  <a:pt x="1717524" y="725714"/>
                </a:cubicBezTo>
                <a:cubicBezTo>
                  <a:pt x="1755999" y="719302"/>
                  <a:pt x="1794933" y="716038"/>
                  <a:pt x="1833638" y="711200"/>
                </a:cubicBezTo>
                <a:cubicBezTo>
                  <a:pt x="1862667" y="701524"/>
                  <a:pt x="1893356" y="695855"/>
                  <a:pt x="1920724" y="682171"/>
                </a:cubicBezTo>
                <a:cubicBezTo>
                  <a:pt x="1992465" y="646300"/>
                  <a:pt x="1958255" y="659984"/>
                  <a:pt x="2022324" y="638628"/>
                </a:cubicBezTo>
                <a:cubicBezTo>
                  <a:pt x="2054804" y="476224"/>
                  <a:pt x="2009071" y="650622"/>
                  <a:pt x="2080381" y="508000"/>
                </a:cubicBezTo>
                <a:cubicBezTo>
                  <a:pt x="2086658" y="495445"/>
                  <a:pt x="2108550" y="394450"/>
                  <a:pt x="2138438" y="377371"/>
                </a:cubicBezTo>
                <a:cubicBezTo>
                  <a:pt x="2159857" y="365132"/>
                  <a:pt x="2186819" y="367695"/>
                  <a:pt x="2211009" y="362857"/>
                </a:cubicBezTo>
                <a:cubicBezTo>
                  <a:pt x="2310825" y="296313"/>
                  <a:pt x="2264997" y="315833"/>
                  <a:pt x="2341638" y="290285"/>
                </a:cubicBezTo>
                <a:cubicBezTo>
                  <a:pt x="2356152" y="275771"/>
                  <a:pt x="2368978" y="259344"/>
                  <a:pt x="2385181" y="246742"/>
                </a:cubicBezTo>
                <a:cubicBezTo>
                  <a:pt x="2412720" y="225323"/>
                  <a:pt x="2472267" y="188685"/>
                  <a:pt x="2472267" y="188685"/>
                </a:cubicBezTo>
                <a:cubicBezTo>
                  <a:pt x="2477105" y="174171"/>
                  <a:pt x="2479939" y="158826"/>
                  <a:pt x="2486781" y="145142"/>
                </a:cubicBezTo>
                <a:cubicBezTo>
                  <a:pt x="2506143" y="106418"/>
                  <a:pt x="2579816" y="22207"/>
                  <a:pt x="2602895" y="14514"/>
                </a:cubicBezTo>
                <a:lnTo>
                  <a:pt x="2646438" y="0"/>
                </a:lnTo>
                <a:cubicBezTo>
                  <a:pt x="2675568" y="7282"/>
                  <a:pt x="2727992" y="13473"/>
                  <a:pt x="2748038" y="43542"/>
                </a:cubicBezTo>
                <a:cubicBezTo>
                  <a:pt x="2759103" y="60140"/>
                  <a:pt x="2754694" y="83265"/>
                  <a:pt x="2762552" y="101600"/>
                </a:cubicBezTo>
                <a:cubicBezTo>
                  <a:pt x="2772300" y="124346"/>
                  <a:pt x="2815333" y="177376"/>
                  <a:pt x="2835124" y="188685"/>
                </a:cubicBezTo>
                <a:cubicBezTo>
                  <a:pt x="2852444" y="198582"/>
                  <a:pt x="2873829" y="198362"/>
                  <a:pt x="2893181" y="203200"/>
                </a:cubicBezTo>
                <a:cubicBezTo>
                  <a:pt x="2907016" y="244705"/>
                  <a:pt x="2913095" y="259232"/>
                  <a:pt x="2922209" y="304800"/>
                </a:cubicBezTo>
                <a:cubicBezTo>
                  <a:pt x="2927981" y="333657"/>
                  <a:pt x="2930340" y="363157"/>
                  <a:pt x="2936724" y="391885"/>
                </a:cubicBezTo>
                <a:cubicBezTo>
                  <a:pt x="2940043" y="406820"/>
                  <a:pt x="2947527" y="420585"/>
                  <a:pt x="2951238" y="435428"/>
                </a:cubicBezTo>
                <a:cubicBezTo>
                  <a:pt x="2969107" y="506906"/>
                  <a:pt x="2952114" y="500342"/>
                  <a:pt x="2994781" y="551542"/>
                </a:cubicBezTo>
                <a:cubicBezTo>
                  <a:pt x="3007922" y="567311"/>
                  <a:pt x="3021245" y="583699"/>
                  <a:pt x="3038324" y="595085"/>
                </a:cubicBezTo>
                <a:cubicBezTo>
                  <a:pt x="3051054" y="603572"/>
                  <a:pt x="3068183" y="602758"/>
                  <a:pt x="3081867" y="609600"/>
                </a:cubicBezTo>
                <a:cubicBezTo>
                  <a:pt x="3097469" y="617401"/>
                  <a:pt x="3110895" y="628952"/>
                  <a:pt x="3125409" y="638628"/>
                </a:cubicBezTo>
                <a:cubicBezTo>
                  <a:pt x="3144762" y="633790"/>
                  <a:pt x="3166869" y="635179"/>
                  <a:pt x="3183467" y="624114"/>
                </a:cubicBezTo>
                <a:cubicBezTo>
                  <a:pt x="3252245" y="578262"/>
                  <a:pt x="3168526" y="565915"/>
                  <a:pt x="3256038" y="595085"/>
                </a:cubicBezTo>
                <a:cubicBezTo>
                  <a:pt x="3265714" y="609599"/>
                  <a:pt x="3268871" y="632149"/>
                  <a:pt x="3285067" y="638628"/>
                </a:cubicBezTo>
                <a:cubicBezTo>
                  <a:pt x="3299272" y="644310"/>
                  <a:pt x="3319052" y="636061"/>
                  <a:pt x="3328609" y="624114"/>
                </a:cubicBezTo>
                <a:cubicBezTo>
                  <a:pt x="3330108" y="622240"/>
                  <a:pt x="3349645" y="530507"/>
                  <a:pt x="3357638" y="522514"/>
                </a:cubicBezTo>
                <a:cubicBezTo>
                  <a:pt x="3368456" y="511696"/>
                  <a:pt x="3386667" y="512838"/>
                  <a:pt x="3401181" y="508000"/>
                </a:cubicBezTo>
                <a:cubicBezTo>
                  <a:pt x="3415695" y="512838"/>
                  <a:pt x="3435167" y="510567"/>
                  <a:pt x="3444724" y="522514"/>
                </a:cubicBezTo>
                <a:cubicBezTo>
                  <a:pt x="3484633" y="572400"/>
                  <a:pt x="3424133" y="591450"/>
                  <a:pt x="3502781" y="609600"/>
                </a:cubicBezTo>
                <a:cubicBezTo>
                  <a:pt x="3550158" y="620533"/>
                  <a:pt x="3599543" y="619276"/>
                  <a:pt x="3647924" y="624114"/>
                </a:cubicBezTo>
                <a:cubicBezTo>
                  <a:pt x="3662438" y="628952"/>
                  <a:pt x="3676168" y="638628"/>
                  <a:pt x="3691467" y="638628"/>
                </a:cubicBezTo>
                <a:cubicBezTo>
                  <a:pt x="3758180" y="638628"/>
                  <a:pt x="3782987" y="627474"/>
                  <a:pt x="3836609" y="609600"/>
                </a:cubicBezTo>
                <a:cubicBezTo>
                  <a:pt x="3889828" y="614438"/>
                  <a:pt x="3942828" y="624114"/>
                  <a:pt x="3996267" y="624114"/>
                </a:cubicBezTo>
                <a:cubicBezTo>
                  <a:pt x="4074770" y="624114"/>
                  <a:pt x="4010330" y="599491"/>
                  <a:pt x="4068838" y="566057"/>
                </a:cubicBezTo>
                <a:cubicBezTo>
                  <a:pt x="4090257" y="553817"/>
                  <a:pt x="4117219" y="556380"/>
                  <a:pt x="4141409" y="551542"/>
                </a:cubicBezTo>
                <a:cubicBezTo>
                  <a:pt x="4151085" y="537028"/>
                  <a:pt x="4158103" y="520335"/>
                  <a:pt x="4170438" y="508000"/>
                </a:cubicBezTo>
                <a:cubicBezTo>
                  <a:pt x="4182773" y="495665"/>
                  <a:pt x="4199786" y="489110"/>
                  <a:pt x="4213981" y="478971"/>
                </a:cubicBezTo>
                <a:cubicBezTo>
                  <a:pt x="4233666" y="464911"/>
                  <a:pt x="4252686" y="449942"/>
                  <a:pt x="4272038" y="435428"/>
                </a:cubicBezTo>
                <a:cubicBezTo>
                  <a:pt x="4276876" y="420914"/>
                  <a:pt x="4275734" y="402703"/>
                  <a:pt x="4286552" y="391885"/>
                </a:cubicBezTo>
                <a:cubicBezTo>
                  <a:pt x="4297370" y="381067"/>
                  <a:pt x="4314858" y="375986"/>
                  <a:pt x="4330095" y="377371"/>
                </a:cubicBezTo>
                <a:cubicBezTo>
                  <a:pt x="4369827" y="380983"/>
                  <a:pt x="4407504" y="396724"/>
                  <a:pt x="4446209" y="406400"/>
                </a:cubicBezTo>
                <a:cubicBezTo>
                  <a:pt x="4519117" y="424627"/>
                  <a:pt x="4485337" y="414604"/>
                  <a:pt x="4547809" y="435428"/>
                </a:cubicBezTo>
                <a:cubicBezTo>
                  <a:pt x="4576962" y="479156"/>
                  <a:pt x="4583770" y="485468"/>
                  <a:pt x="4605867" y="537028"/>
                </a:cubicBezTo>
                <a:cubicBezTo>
                  <a:pt x="4611894" y="551090"/>
                  <a:pt x="4610824" y="568624"/>
                  <a:pt x="4620381" y="580571"/>
                </a:cubicBezTo>
                <a:cubicBezTo>
                  <a:pt x="4631278" y="594193"/>
                  <a:pt x="4649410" y="599924"/>
                  <a:pt x="4663924" y="609600"/>
                </a:cubicBezTo>
                <a:cubicBezTo>
                  <a:pt x="4702628" y="725712"/>
                  <a:pt x="4644572" y="590246"/>
                  <a:pt x="4721981" y="667657"/>
                </a:cubicBezTo>
                <a:cubicBezTo>
                  <a:pt x="4732799" y="678475"/>
                  <a:pt x="4731657" y="696686"/>
                  <a:pt x="4736495" y="711200"/>
                </a:cubicBezTo>
                <a:cubicBezTo>
                  <a:pt x="4741333" y="745067"/>
                  <a:pt x="4747428" y="778777"/>
                  <a:pt x="4751009" y="812800"/>
                </a:cubicBezTo>
                <a:cubicBezTo>
                  <a:pt x="4757108" y="870738"/>
                  <a:pt x="4757824" y="929224"/>
                  <a:pt x="4765524" y="986971"/>
                </a:cubicBezTo>
                <a:cubicBezTo>
                  <a:pt x="4767546" y="1002136"/>
                  <a:pt x="4776719" y="1015579"/>
                  <a:pt x="4780038" y="1030514"/>
                </a:cubicBezTo>
                <a:cubicBezTo>
                  <a:pt x="4786422" y="1059242"/>
                  <a:pt x="4790902" y="1088398"/>
                  <a:pt x="4794552" y="1117600"/>
                </a:cubicBezTo>
                <a:cubicBezTo>
                  <a:pt x="4817003" y="1297208"/>
                  <a:pt x="4791673" y="1210560"/>
                  <a:pt x="4823581" y="1306285"/>
                </a:cubicBezTo>
                <a:cubicBezTo>
                  <a:pt x="4818743" y="1378857"/>
                  <a:pt x="4826707" y="1453439"/>
                  <a:pt x="4809067" y="1524000"/>
                </a:cubicBezTo>
                <a:cubicBezTo>
                  <a:pt x="4805356" y="1538843"/>
                  <a:pt x="4769235" y="1523671"/>
                  <a:pt x="4765524" y="1538514"/>
                </a:cubicBezTo>
                <a:cubicBezTo>
                  <a:pt x="4761293" y="1555437"/>
                  <a:pt x="4784876" y="1567543"/>
                  <a:pt x="4794552" y="1582057"/>
                </a:cubicBezTo>
                <a:cubicBezTo>
                  <a:pt x="4789714" y="1596571"/>
                  <a:pt x="4786880" y="1611916"/>
                  <a:pt x="4780038" y="1625600"/>
                </a:cubicBezTo>
                <a:cubicBezTo>
                  <a:pt x="4760591" y="1664493"/>
                  <a:pt x="4729645" y="1667836"/>
                  <a:pt x="4765524" y="1712685"/>
                </a:cubicBezTo>
                <a:cubicBezTo>
                  <a:pt x="4776421" y="1726307"/>
                  <a:pt x="4794553" y="1732038"/>
                  <a:pt x="4809067" y="1741714"/>
                </a:cubicBezTo>
                <a:cubicBezTo>
                  <a:pt x="4804229" y="1756228"/>
                  <a:pt x="4804110" y="1773310"/>
                  <a:pt x="4794552" y="1785257"/>
                </a:cubicBezTo>
                <a:cubicBezTo>
                  <a:pt x="4766077" y="1820850"/>
                  <a:pt x="4717776" y="1820932"/>
                  <a:pt x="4678438" y="1828800"/>
                </a:cubicBezTo>
                <a:cubicBezTo>
                  <a:pt x="4673600" y="1877181"/>
                  <a:pt x="4674857" y="1926565"/>
                  <a:pt x="4663924" y="1973942"/>
                </a:cubicBezTo>
                <a:cubicBezTo>
                  <a:pt x="4660001" y="1990939"/>
                  <a:pt x="4651668" y="2012693"/>
                  <a:pt x="4634895" y="2017485"/>
                </a:cubicBezTo>
                <a:cubicBezTo>
                  <a:pt x="4578878" y="2033490"/>
                  <a:pt x="4518781" y="2027162"/>
                  <a:pt x="4460724" y="2032000"/>
                </a:cubicBezTo>
                <a:cubicBezTo>
                  <a:pt x="4406171" y="2045638"/>
                  <a:pt x="4375536" y="2042718"/>
                  <a:pt x="4344609" y="2104571"/>
                </a:cubicBezTo>
                <a:cubicBezTo>
                  <a:pt x="4331448" y="2130893"/>
                  <a:pt x="4339401" y="2163738"/>
                  <a:pt x="4330095" y="2191657"/>
                </a:cubicBezTo>
                <a:cubicBezTo>
                  <a:pt x="4324579" y="2208206"/>
                  <a:pt x="4308868" y="2219598"/>
                  <a:pt x="4301067" y="2235200"/>
                </a:cubicBezTo>
                <a:cubicBezTo>
                  <a:pt x="4294225" y="2248884"/>
                  <a:pt x="4291390" y="2264228"/>
                  <a:pt x="4286552" y="2278742"/>
                </a:cubicBezTo>
                <a:cubicBezTo>
                  <a:pt x="4277416" y="2342696"/>
                  <a:pt x="4287015" y="2379879"/>
                  <a:pt x="4243009" y="2423885"/>
                </a:cubicBezTo>
                <a:cubicBezTo>
                  <a:pt x="4230674" y="2436220"/>
                  <a:pt x="4213981" y="2443238"/>
                  <a:pt x="4199467" y="2452914"/>
                </a:cubicBezTo>
                <a:cubicBezTo>
                  <a:pt x="4194629" y="2510971"/>
                  <a:pt x="4208303" y="2573711"/>
                  <a:pt x="4184952" y="2627085"/>
                </a:cubicBezTo>
                <a:cubicBezTo>
                  <a:pt x="4170968" y="2659048"/>
                  <a:pt x="4126895" y="2665790"/>
                  <a:pt x="4097867" y="2685142"/>
                </a:cubicBezTo>
                <a:lnTo>
                  <a:pt x="4054324" y="2714171"/>
                </a:lnTo>
                <a:cubicBezTo>
                  <a:pt x="4046991" y="2758165"/>
                  <a:pt x="4040819" y="2868652"/>
                  <a:pt x="3981752" y="2888342"/>
                </a:cubicBezTo>
                <a:lnTo>
                  <a:pt x="3938209" y="2902857"/>
                </a:lnTo>
                <a:lnTo>
                  <a:pt x="3880152" y="2989942"/>
                </a:lnTo>
                <a:lnTo>
                  <a:pt x="3851124" y="3033485"/>
                </a:lnTo>
                <a:cubicBezTo>
                  <a:pt x="3846598" y="3026695"/>
                  <a:pt x="3809711" y="2952059"/>
                  <a:pt x="3778552" y="2975428"/>
                </a:cubicBezTo>
                <a:cubicBezTo>
                  <a:pt x="3762594" y="2987397"/>
                  <a:pt x="3769770" y="3014378"/>
                  <a:pt x="3764038" y="3033485"/>
                </a:cubicBezTo>
                <a:cubicBezTo>
                  <a:pt x="3755245" y="3062793"/>
                  <a:pt x="3735009" y="3120571"/>
                  <a:pt x="3735009" y="3120571"/>
                </a:cubicBezTo>
                <a:cubicBezTo>
                  <a:pt x="3716401" y="3115919"/>
                  <a:pt x="3654235" y="3101955"/>
                  <a:pt x="3633409" y="3091542"/>
                </a:cubicBezTo>
                <a:cubicBezTo>
                  <a:pt x="3617807" y="3083741"/>
                  <a:pt x="3604381" y="3072190"/>
                  <a:pt x="3589867" y="3062514"/>
                </a:cubicBezTo>
                <a:cubicBezTo>
                  <a:pt x="3580191" y="3048000"/>
                  <a:pt x="3568639" y="3034573"/>
                  <a:pt x="3560838" y="3018971"/>
                </a:cubicBezTo>
                <a:cubicBezTo>
                  <a:pt x="3553996" y="3005287"/>
                  <a:pt x="3557142" y="2986246"/>
                  <a:pt x="3546324" y="2975428"/>
                </a:cubicBezTo>
                <a:cubicBezTo>
                  <a:pt x="3535506" y="2964610"/>
                  <a:pt x="3517295" y="2965752"/>
                  <a:pt x="3502781" y="2960914"/>
                </a:cubicBezTo>
                <a:cubicBezTo>
                  <a:pt x="3497943" y="2946400"/>
                  <a:pt x="3496754" y="2930101"/>
                  <a:pt x="3488267" y="2917371"/>
                </a:cubicBezTo>
                <a:cubicBezTo>
                  <a:pt x="3465916" y="2883844"/>
                  <a:pt x="3433311" y="2866220"/>
                  <a:pt x="3401181" y="2844800"/>
                </a:cubicBezTo>
                <a:cubicBezTo>
                  <a:pt x="3369515" y="2749800"/>
                  <a:pt x="3413495" y="2843038"/>
                  <a:pt x="3343124" y="2786742"/>
                </a:cubicBezTo>
                <a:cubicBezTo>
                  <a:pt x="3329503" y="2775845"/>
                  <a:pt x="3323771" y="2757714"/>
                  <a:pt x="3314095" y="2743200"/>
                </a:cubicBezTo>
                <a:cubicBezTo>
                  <a:pt x="3310853" y="2704294"/>
                  <a:pt x="3314710" y="2584771"/>
                  <a:pt x="3285067" y="2525485"/>
                </a:cubicBezTo>
                <a:cubicBezTo>
                  <a:pt x="3277266" y="2509883"/>
                  <a:pt x="3265714" y="2496456"/>
                  <a:pt x="3256038" y="2481942"/>
                </a:cubicBezTo>
                <a:cubicBezTo>
                  <a:pt x="3274130" y="2409574"/>
                  <a:pt x="3288234" y="2381795"/>
                  <a:pt x="3256038" y="2293257"/>
                </a:cubicBezTo>
                <a:cubicBezTo>
                  <a:pt x="3248276" y="2271911"/>
                  <a:pt x="3186497" y="2255562"/>
                  <a:pt x="3168952" y="2249714"/>
                </a:cubicBezTo>
                <a:cubicBezTo>
                  <a:pt x="3154438" y="2259390"/>
                  <a:pt x="3142438" y="2282526"/>
                  <a:pt x="3125409" y="2278742"/>
                </a:cubicBezTo>
                <a:cubicBezTo>
                  <a:pt x="3065381" y="2265402"/>
                  <a:pt x="3037026" y="2212346"/>
                  <a:pt x="2994781" y="2177142"/>
                </a:cubicBezTo>
                <a:cubicBezTo>
                  <a:pt x="2957267" y="2145880"/>
                  <a:pt x="2951334" y="2148146"/>
                  <a:pt x="2907695" y="2133600"/>
                </a:cubicBezTo>
                <a:cubicBezTo>
                  <a:pt x="2819920" y="2075083"/>
                  <a:pt x="2907795" y="2124291"/>
                  <a:pt x="2748038" y="2090057"/>
                </a:cubicBezTo>
                <a:cubicBezTo>
                  <a:pt x="2718118" y="2083646"/>
                  <a:pt x="2660952" y="2061028"/>
                  <a:pt x="2660952" y="2061028"/>
                </a:cubicBezTo>
                <a:cubicBezTo>
                  <a:pt x="2598163" y="1966842"/>
                  <a:pt x="2674801" y="2060647"/>
                  <a:pt x="2573867" y="2002971"/>
                </a:cubicBezTo>
                <a:cubicBezTo>
                  <a:pt x="2556045" y="1992787"/>
                  <a:pt x="2548267" y="1969396"/>
                  <a:pt x="2530324" y="1959428"/>
                </a:cubicBezTo>
                <a:cubicBezTo>
                  <a:pt x="2503576" y="1944568"/>
                  <a:pt x="2443238" y="1930400"/>
                  <a:pt x="2443238" y="1930400"/>
                </a:cubicBezTo>
                <a:cubicBezTo>
                  <a:pt x="2433562" y="1915886"/>
                  <a:pt x="2422010" y="1902459"/>
                  <a:pt x="2414209" y="1886857"/>
                </a:cubicBezTo>
                <a:cubicBezTo>
                  <a:pt x="2354113" y="1766665"/>
                  <a:pt x="2453863" y="1924568"/>
                  <a:pt x="2370667" y="1799771"/>
                </a:cubicBezTo>
                <a:cubicBezTo>
                  <a:pt x="2365829" y="1741714"/>
                  <a:pt x="2363852" y="1683347"/>
                  <a:pt x="2356152" y="1625600"/>
                </a:cubicBezTo>
                <a:cubicBezTo>
                  <a:pt x="2354130" y="1610435"/>
                  <a:pt x="2343964" y="1597179"/>
                  <a:pt x="2341638" y="1582057"/>
                </a:cubicBezTo>
                <a:cubicBezTo>
                  <a:pt x="2334245" y="1534000"/>
                  <a:pt x="2356297" y="1475812"/>
                  <a:pt x="2327124" y="1436914"/>
                </a:cubicBezTo>
                <a:cubicBezTo>
                  <a:pt x="2303186" y="1404997"/>
                  <a:pt x="2249714" y="1417561"/>
                  <a:pt x="2211009" y="1407885"/>
                </a:cubicBezTo>
                <a:cubicBezTo>
                  <a:pt x="2206171" y="1422399"/>
                  <a:pt x="2199814" y="1436493"/>
                  <a:pt x="2196495" y="1451428"/>
                </a:cubicBezTo>
                <a:cubicBezTo>
                  <a:pt x="2190111" y="1480156"/>
                  <a:pt x="2204589" y="1519674"/>
                  <a:pt x="2181981" y="1538514"/>
                </a:cubicBezTo>
                <a:cubicBezTo>
                  <a:pt x="2163029" y="1554307"/>
                  <a:pt x="2133342" y="1529983"/>
                  <a:pt x="2109409" y="1524000"/>
                </a:cubicBezTo>
                <a:cubicBezTo>
                  <a:pt x="2094567" y="1520289"/>
                  <a:pt x="2079241" y="1516915"/>
                  <a:pt x="2065867" y="1509485"/>
                </a:cubicBezTo>
                <a:cubicBezTo>
                  <a:pt x="2035369" y="1492542"/>
                  <a:pt x="2012992" y="1458270"/>
                  <a:pt x="1978781" y="1451428"/>
                </a:cubicBezTo>
                <a:lnTo>
                  <a:pt x="1906209" y="1436914"/>
                </a:lnTo>
                <a:cubicBezTo>
                  <a:pt x="1891695" y="1427238"/>
                  <a:pt x="1878269" y="1415686"/>
                  <a:pt x="1862667" y="1407885"/>
                </a:cubicBezTo>
                <a:cubicBezTo>
                  <a:pt x="1848983" y="1401043"/>
                  <a:pt x="1833186" y="1399398"/>
                  <a:pt x="1819124" y="1393371"/>
                </a:cubicBezTo>
                <a:cubicBezTo>
                  <a:pt x="1799237" y="1384848"/>
                  <a:pt x="1780419" y="1374018"/>
                  <a:pt x="1761067" y="1364342"/>
                </a:cubicBezTo>
                <a:cubicBezTo>
                  <a:pt x="1621602" y="1392236"/>
                  <a:pt x="1750621" y="1359812"/>
                  <a:pt x="1630438" y="1407885"/>
                </a:cubicBezTo>
                <a:cubicBezTo>
                  <a:pt x="1602028" y="1419249"/>
                  <a:pt x="1568812" y="1419941"/>
                  <a:pt x="1543352" y="1436914"/>
                </a:cubicBezTo>
                <a:lnTo>
                  <a:pt x="1456267" y="1494971"/>
                </a:lnTo>
                <a:cubicBezTo>
                  <a:pt x="1441753" y="1504647"/>
                  <a:pt x="1425059" y="1511665"/>
                  <a:pt x="1412724" y="1524000"/>
                </a:cubicBezTo>
                <a:cubicBezTo>
                  <a:pt x="1380626" y="1556098"/>
                  <a:pt x="1366051" y="1576365"/>
                  <a:pt x="1325638" y="1596571"/>
                </a:cubicBezTo>
                <a:cubicBezTo>
                  <a:pt x="1311954" y="1603413"/>
                  <a:pt x="1296609" y="1606247"/>
                  <a:pt x="1282095" y="1611085"/>
                </a:cubicBezTo>
                <a:cubicBezTo>
                  <a:pt x="1217241" y="1654321"/>
                  <a:pt x="1212775" y="1668330"/>
                  <a:pt x="1151467" y="1683657"/>
                </a:cubicBezTo>
                <a:cubicBezTo>
                  <a:pt x="1127534" y="1689640"/>
                  <a:pt x="1103086" y="1693333"/>
                  <a:pt x="1078895" y="1698171"/>
                </a:cubicBezTo>
                <a:cubicBezTo>
                  <a:pt x="1065972" y="1695586"/>
                  <a:pt x="966208" y="1676831"/>
                  <a:pt x="948267" y="1669142"/>
                </a:cubicBezTo>
                <a:cubicBezTo>
                  <a:pt x="932234" y="1662270"/>
                  <a:pt x="919238" y="1649790"/>
                  <a:pt x="904724" y="1640114"/>
                </a:cubicBezTo>
                <a:cubicBezTo>
                  <a:pt x="899886" y="1625600"/>
                  <a:pt x="898696" y="1609301"/>
                  <a:pt x="890209" y="1596571"/>
                </a:cubicBezTo>
                <a:cubicBezTo>
                  <a:pt x="810564" y="1477103"/>
                  <a:pt x="877776" y="1635293"/>
                  <a:pt x="817638" y="1494971"/>
                </a:cubicBezTo>
                <a:cubicBezTo>
                  <a:pt x="811611" y="1480909"/>
                  <a:pt x="815071" y="1460985"/>
                  <a:pt x="803124" y="1451428"/>
                </a:cubicBezTo>
                <a:cubicBezTo>
                  <a:pt x="787547" y="1438967"/>
                  <a:pt x="764419" y="1441752"/>
                  <a:pt x="745067" y="1436914"/>
                </a:cubicBezTo>
                <a:cubicBezTo>
                  <a:pt x="730553" y="1422400"/>
                  <a:pt x="718603" y="1404757"/>
                  <a:pt x="701524" y="1393371"/>
                </a:cubicBezTo>
                <a:cubicBezTo>
                  <a:pt x="688794" y="1384884"/>
                  <a:pt x="669928" y="1388414"/>
                  <a:pt x="657981" y="1378857"/>
                </a:cubicBezTo>
                <a:cubicBezTo>
                  <a:pt x="644359" y="1367960"/>
                  <a:pt x="644554" y="1343115"/>
                  <a:pt x="628952" y="1335314"/>
                </a:cubicBezTo>
                <a:cubicBezTo>
                  <a:pt x="593268" y="1317472"/>
                  <a:pt x="512838" y="1306285"/>
                  <a:pt x="512838" y="1306285"/>
                </a:cubicBezTo>
                <a:cubicBezTo>
                  <a:pt x="508000" y="1286933"/>
                  <a:pt x="509389" y="1264826"/>
                  <a:pt x="498324" y="1248228"/>
                </a:cubicBezTo>
                <a:cubicBezTo>
                  <a:pt x="488648" y="1233714"/>
                  <a:pt x="468182" y="1230367"/>
                  <a:pt x="454781" y="1219200"/>
                </a:cubicBezTo>
                <a:cubicBezTo>
                  <a:pt x="439012" y="1206059"/>
                  <a:pt x="424379" y="1191426"/>
                  <a:pt x="411238" y="1175657"/>
                </a:cubicBezTo>
                <a:cubicBezTo>
                  <a:pt x="400071" y="1162256"/>
                  <a:pt x="397002" y="1141359"/>
                  <a:pt x="382209" y="1132114"/>
                </a:cubicBezTo>
                <a:cubicBezTo>
                  <a:pt x="356261" y="1115897"/>
                  <a:pt x="324809" y="1110506"/>
                  <a:pt x="295124" y="1103085"/>
                </a:cubicBezTo>
                <a:lnTo>
                  <a:pt x="179009" y="1074057"/>
                </a:lnTo>
                <a:cubicBezTo>
                  <a:pt x="81106" y="976153"/>
                  <a:pt x="130870" y="999953"/>
                  <a:pt x="48381" y="972457"/>
                </a:cubicBezTo>
                <a:cubicBezTo>
                  <a:pt x="15708" y="874435"/>
                  <a:pt x="48381" y="995094"/>
                  <a:pt x="48381" y="841828"/>
                </a:cubicBezTo>
                <a:cubicBezTo>
                  <a:pt x="48381" y="826529"/>
                  <a:pt x="38705" y="812799"/>
                  <a:pt x="33867" y="798285"/>
                </a:cubicBezTo>
                <a:cubicBezTo>
                  <a:pt x="38705" y="783771"/>
                  <a:pt x="55223" y="768426"/>
                  <a:pt x="48381" y="754742"/>
                </a:cubicBezTo>
                <a:cubicBezTo>
                  <a:pt x="30446" y="718872"/>
                  <a:pt x="0" y="752323"/>
                  <a:pt x="19352" y="740228"/>
                </a:cubicBezTo>
                <a:close/>
              </a:path>
            </a:pathLst>
          </a:cu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2700000" scaled="0"/>
            <a:tileRect/>
          </a:gradFill>
          <a:ln w="38100">
            <a:solidFill>
              <a:srgbClr val="9999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18" name="กล่องข้อความ 1"/>
          <p:cNvSpPr txBox="1">
            <a:spLocks noChangeArrowheads="1"/>
          </p:cNvSpPr>
          <p:nvPr/>
        </p:nvSpPr>
        <p:spPr bwMode="auto">
          <a:xfrm>
            <a:off x="7710813" y="177116"/>
            <a:ext cx="404948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  <a:latin typeface="Arial Rounded MT Bold" pitchFamily="34" charset="0"/>
              </a:rPr>
              <a:t>M</a:t>
            </a:r>
            <a:r>
              <a:rPr lang="en-US" sz="1700" b="1" dirty="0">
                <a:solidFill>
                  <a:srgbClr val="00B050"/>
                </a:solidFill>
                <a:latin typeface="Arial Rounded MT Bold" pitchFamily="34" charset="0"/>
              </a:rPr>
              <a:t>O</a:t>
            </a:r>
            <a:r>
              <a:rPr lang="en-US" sz="1700" b="1" dirty="0">
                <a:solidFill>
                  <a:srgbClr val="800000"/>
                </a:solidFill>
                <a:latin typeface="Arial Rounded MT Bold" pitchFamily="34" charset="0"/>
              </a:rPr>
              <a:t>P</a:t>
            </a:r>
            <a:r>
              <a:rPr lang="en-US" sz="1700" b="1" dirty="0">
                <a:solidFill>
                  <a:srgbClr val="0070C0"/>
                </a:solidFill>
                <a:latin typeface="Arial Rounded MT Bold" pitchFamily="34" charset="0"/>
              </a:rPr>
              <a:t>H </a:t>
            </a:r>
            <a:r>
              <a:rPr lang="en-US" sz="1400" b="1" dirty="0">
                <a:latin typeface="Arial Rounded MT Bold" pitchFamily="34" charset="0"/>
              </a:rPr>
              <a:t>NSN Provincial Public Health Office</a:t>
            </a:r>
            <a:endParaRPr lang="th-TH" sz="1400" b="1" dirty="0">
              <a:latin typeface="Arial Rounded MT Bold" pitchFamily="34" charset="0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1733796" y="1211308"/>
            <a:ext cx="10126464" cy="9031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th-TH" sz="5400" b="1" kern="10" dirty="0">
                <a:ln w="28575" cmpd="sng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การประชุมคณะกรรมการพัฒนาคุณภาพชีวิตระดับจังหวัด</a:t>
            </a:r>
          </a:p>
        </p:txBody>
      </p:sp>
      <p:sp>
        <p:nvSpPr>
          <p:cNvPr id="12" name="กล่องข้อความ 1"/>
          <p:cNvSpPr txBox="1">
            <a:spLocks noChangeArrowheads="1"/>
          </p:cNvSpPr>
          <p:nvPr/>
        </p:nvSpPr>
        <p:spPr bwMode="auto">
          <a:xfrm>
            <a:off x="313509" y="5407041"/>
            <a:ext cx="11583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วันที่ 17 พฤศจิกายน 256</a:t>
            </a:r>
            <a:r>
              <a:rPr lang="en-US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 เวลา 13.30-16.30 น. ณ ห้องประชุมพุทธรักษา สำนักงานสาธารณสุขจังหวัดนครสวรรค์</a:t>
            </a:r>
          </a:p>
        </p:txBody>
      </p:sp>
      <p:sp>
        <p:nvSpPr>
          <p:cNvPr id="14" name="กล่องข้อความ 1"/>
          <p:cNvSpPr txBox="1">
            <a:spLocks noChangeArrowheads="1"/>
          </p:cNvSpPr>
          <p:nvPr/>
        </p:nvSpPr>
        <p:spPr bwMode="auto">
          <a:xfrm>
            <a:off x="6216050" y="4166030"/>
            <a:ext cx="5644209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54" tIns="30477" rIns="60954" bIns="30477">
            <a:spAutoFit/>
          </a:bodyPr>
          <a:lstStyle/>
          <a:p>
            <a:r>
              <a:rPr lang="th-TH" sz="3600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บรรยายโดย </a:t>
            </a:r>
            <a:r>
              <a:rPr lang="en-GB" sz="3600" b="1" dirty="0">
                <a:ln w="12700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en-GB" sz="36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700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นายแพทย์จักราวุธ จุฑาสงฆ์</a:t>
            </a:r>
          </a:p>
        </p:txBody>
      </p:sp>
      <p:sp>
        <p:nvSpPr>
          <p:cNvPr id="20" name="กล่องข้อความ 1"/>
          <p:cNvSpPr txBox="1">
            <a:spLocks noChangeArrowheads="1"/>
          </p:cNvSpPr>
          <p:nvPr/>
        </p:nvSpPr>
        <p:spPr bwMode="auto">
          <a:xfrm>
            <a:off x="8020996" y="4728233"/>
            <a:ext cx="397306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54" tIns="30477" rIns="60954" bIns="30477">
            <a:spAutoFit/>
          </a:bodyPr>
          <a:lstStyle/>
          <a:p>
            <a:r>
              <a:rPr lang="th-TH" sz="2600" b="1" dirty="0">
                <a:ln w="12700">
                  <a:solidFill>
                    <a:srgbClr val="990000"/>
                  </a:solidFill>
                  <a:prstDash val="solid"/>
                </a:ln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นายแพทย์สาธารณสุขจังหวัดนครสวรรค์</a:t>
            </a:r>
          </a:p>
        </p:txBody>
      </p:sp>
      <p:pic>
        <p:nvPicPr>
          <p:cNvPr id="22" name="รูปภาพ 10">
            <a:extLst>
              <a:ext uri="{FF2B5EF4-FFF2-40B4-BE49-F238E27FC236}">
                <a16:creationId xmlns:a16="http://schemas.microsoft.com/office/drawing/2014/main" id="{C6D0F9FD-1F37-2DD3-0671-FB8FA59B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40" t="24279" r="39105" b="31343"/>
          <a:stretch>
            <a:fillRect/>
          </a:stretch>
        </p:blipFill>
        <p:spPr>
          <a:xfrm>
            <a:off x="2354256" y="2320669"/>
            <a:ext cx="2694335" cy="2807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กล่องข้อความ 1">
            <a:extLst>
              <a:ext uri="{FF2B5EF4-FFF2-40B4-BE49-F238E27FC236}">
                <a16:creationId xmlns:a16="http://schemas.microsoft.com/office/drawing/2014/main" id="{67B9116C-EDB8-48D6-B048-D57646D2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0342" y="2059084"/>
            <a:ext cx="614136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3600" b="1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จังหวัดนครสวรรค์</a:t>
            </a:r>
          </a:p>
        </p:txBody>
      </p:sp>
    </p:spTree>
    <p:extLst>
      <p:ext uri="{BB962C8B-B14F-4D97-AF65-F5344CB8AC3E}">
        <p14:creationId xmlns:p14="http://schemas.microsoft.com/office/powerpoint/2010/main" val="168142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" y="0"/>
            <a:ext cx="12186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45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กล่องข้อความ 1"/>
          <p:cNvSpPr txBox="1">
            <a:spLocks noChangeArrowheads="1"/>
          </p:cNvSpPr>
          <p:nvPr/>
        </p:nvSpPr>
        <p:spPr bwMode="auto">
          <a:xfrm>
            <a:off x="5950523" y="2962486"/>
            <a:ext cx="5489556" cy="1077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rial Rounded MT Bold" pitchFamily="34" charset="0"/>
              </a:rPr>
              <a:t>M</a:t>
            </a:r>
            <a:r>
              <a:rPr lang="en-US" sz="4000" b="1" dirty="0">
                <a:solidFill>
                  <a:srgbClr val="00B050"/>
                </a:solidFill>
                <a:latin typeface="Arial Rounded MT Bold" pitchFamily="34" charset="0"/>
              </a:rPr>
              <a:t>O</a:t>
            </a:r>
            <a:r>
              <a:rPr lang="en-US" sz="4000" b="1" dirty="0">
                <a:solidFill>
                  <a:srgbClr val="800000"/>
                </a:solidFill>
                <a:latin typeface="Arial Rounded MT Bold" pitchFamily="34" charset="0"/>
              </a:rPr>
              <a:t>P</a:t>
            </a:r>
            <a:r>
              <a:rPr lang="en-US" sz="4000" b="1" dirty="0">
                <a:solidFill>
                  <a:srgbClr val="0070C0"/>
                </a:solidFill>
                <a:latin typeface="Arial Rounded MT Bold" pitchFamily="34" charset="0"/>
              </a:rPr>
              <a:t>H</a:t>
            </a:r>
            <a:r>
              <a:rPr lang="en-US" sz="700" b="1" dirty="0">
                <a:solidFill>
                  <a:srgbClr val="0070C0"/>
                </a:solidFill>
                <a:latin typeface="Arial Rounded MT Bold" pitchFamily="34" charset="0"/>
              </a:rPr>
              <a:t>   </a:t>
            </a:r>
          </a:p>
          <a:p>
            <a:pPr algn="ctr"/>
            <a:r>
              <a:rPr lang="en-US" sz="2400" b="1" dirty="0">
                <a:ln>
                  <a:solidFill>
                    <a:srgbClr val="000066"/>
                  </a:solidFill>
                </a:ln>
                <a:solidFill>
                  <a:srgbClr val="000066"/>
                </a:solidFill>
                <a:latin typeface="Arial Rounded MT Bold" pitchFamily="34" charset="0"/>
              </a:rPr>
              <a:t>NSN Provincial Public Health Office </a:t>
            </a:r>
            <a:r>
              <a:rPr lang="en-US" sz="1800" b="1" dirty="0">
                <a:ln>
                  <a:solidFill>
                    <a:srgbClr val="000066"/>
                  </a:solidFill>
                </a:ln>
                <a:solidFill>
                  <a:srgbClr val="000066"/>
                </a:solidFill>
                <a:latin typeface="Arial Rounded MT Bold" pitchFamily="34" charset="0"/>
              </a:rPr>
              <a:t> </a:t>
            </a:r>
            <a:endParaRPr lang="th-TH" sz="1800" b="1" dirty="0">
              <a:ln>
                <a:solidFill>
                  <a:srgbClr val="000066"/>
                </a:solidFill>
              </a:ln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3084" name="AutoShape 12" descr="à¸à¸¥à¸à¸²à¸£à¸à¹à¸à¸«à¸²à¸£à¸¹à¸à¸ à¸²à¸à¸ªà¸³à¸«à¸£à¸±à¸ à¸à¸.à¹à¸¨à¸£à¸¢à¸² à¸à¸£à¸£à¸¡à¸£à¸±à¸à¸©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36" name="กล่องข้อความ 1"/>
          <p:cNvSpPr txBox="1">
            <a:spLocks noChangeArrowheads="1"/>
          </p:cNvSpPr>
          <p:nvPr/>
        </p:nvSpPr>
        <p:spPr bwMode="auto">
          <a:xfrm>
            <a:off x="735033" y="5412881"/>
            <a:ext cx="10994066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36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คนนครสวรรค์สุขภาวะดี เจ้าหน้าที่มีความสุข ด้วยระบบสุขภาพมีคุณค่าและมูลค่าสูง</a:t>
            </a:r>
          </a:p>
        </p:txBody>
      </p:sp>
      <p:sp>
        <p:nvSpPr>
          <p:cNvPr id="17" name="กล่องข้อความ 1"/>
          <p:cNvSpPr txBox="1">
            <a:spLocks noChangeArrowheads="1"/>
          </p:cNvSpPr>
          <p:nvPr/>
        </p:nvSpPr>
        <p:spPr bwMode="auto">
          <a:xfrm>
            <a:off x="2340692" y="4695430"/>
            <a:ext cx="9377917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4000" b="1" dirty="0">
                <a:ln w="18000">
                  <a:solidFill>
                    <a:srgbClr val="006600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en-US" sz="8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Nakhon Sawan Wellness</a:t>
            </a:r>
            <a:r>
              <a:rPr lang="en-US" sz="40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>
                <a:ln w="19050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By</a:t>
            </a:r>
            <a:r>
              <a:rPr lang="en-US" sz="40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>
                <a:ln w="19050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Value Based Health Care</a:t>
            </a:r>
            <a:r>
              <a:rPr lang="en-US" sz="800" b="1" dirty="0">
                <a:ln w="19050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>
                <a:ln w="18000">
                  <a:solidFill>
                    <a:srgbClr val="660033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”</a:t>
            </a:r>
            <a:endParaRPr lang="th-TH" sz="4000" b="1" dirty="0">
              <a:ln w="18000">
                <a:solidFill>
                  <a:srgbClr val="660033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9797" r="61410" b="29264"/>
          <a:stretch/>
        </p:blipFill>
        <p:spPr bwMode="auto">
          <a:xfrm>
            <a:off x="7238288" y="1702282"/>
            <a:ext cx="1273865" cy="110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01" y="1690969"/>
            <a:ext cx="1142898" cy="1137493"/>
          </a:xfrm>
          <a:prstGeom prst="rect">
            <a:avLst/>
          </a:prstGeom>
        </p:spPr>
      </p:pic>
      <p:pic>
        <p:nvPicPr>
          <p:cNvPr id="19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8" y="2308405"/>
            <a:ext cx="2485434" cy="1864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 descr="ไม่มีคำอธิบายรูปภาพ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3" b="17678"/>
          <a:stretch/>
        </p:blipFill>
        <p:spPr bwMode="auto">
          <a:xfrm>
            <a:off x="2018800" y="378761"/>
            <a:ext cx="2291341" cy="2609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041" y="2365805"/>
            <a:ext cx="2569235" cy="1864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98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A61C47-F81F-45EF-BC88-6FAAB9DB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080D2B4-2C1E-4140-8EF4-6775773C1AA4}"/>
              </a:ext>
            </a:extLst>
          </p:cNvPr>
          <p:cNvSpPr txBox="1"/>
          <p:nvPr/>
        </p:nvSpPr>
        <p:spPr>
          <a:xfrm>
            <a:off x="7224496" y="3363685"/>
            <a:ext cx="2811396" cy="492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60954" tIns="30477" rIns="60954" bIns="30477" rtlCol="0">
            <a:spAutoFit/>
          </a:bodyPr>
          <a:lstStyle/>
          <a:p>
            <a:pPr algn="ctr"/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58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267852"/>
            <a:ext cx="1727200" cy="203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99089" y="3210048"/>
            <a:ext cx="1727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1"/>
          <p:cNvSpPr txBox="1">
            <a:spLocks noChangeArrowheads="1"/>
          </p:cNvSpPr>
          <p:nvPr/>
        </p:nvSpPr>
        <p:spPr bwMode="auto">
          <a:xfrm>
            <a:off x="609600" y="2742338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Health </a:t>
            </a:r>
            <a:r>
              <a:rPr lang="en-US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Literacy</a:t>
            </a:r>
            <a:endParaRPr lang="th-TH" sz="2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529021" y="4572909"/>
            <a:ext cx="1879600" cy="14732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62689" y="3464048"/>
            <a:ext cx="0" cy="107732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กล่องข้อความ 1"/>
          <p:cNvSpPr txBox="1">
            <a:spLocks noChangeArrowheads="1"/>
          </p:cNvSpPr>
          <p:nvPr/>
        </p:nvSpPr>
        <p:spPr bwMode="auto">
          <a:xfrm>
            <a:off x="637625" y="1871767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2566</a:t>
            </a:r>
            <a:endParaRPr lang="th-TH" sz="3600" b="1" dirty="0">
              <a:ln w="2857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99089" y="3358941"/>
            <a:ext cx="1727200" cy="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345557" y="3264345"/>
            <a:ext cx="1727200" cy="203200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49055" y="3365945"/>
            <a:ext cx="1727200" cy="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36800" y="3520089"/>
            <a:ext cx="1727200" cy="0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96895" y="2187016"/>
            <a:ext cx="0" cy="1077329"/>
          </a:xfrm>
          <a:prstGeom prst="line">
            <a:avLst/>
          </a:prstGeom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exagon 17"/>
          <p:cNvSpPr/>
          <p:nvPr/>
        </p:nvSpPr>
        <p:spPr>
          <a:xfrm>
            <a:off x="2257095" y="700711"/>
            <a:ext cx="1879600" cy="14732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sp>
        <p:nvSpPr>
          <p:cNvPr id="19" name="กล่องข้อความ 1"/>
          <p:cNvSpPr txBox="1">
            <a:spLocks noChangeArrowheads="1"/>
          </p:cNvSpPr>
          <p:nvPr/>
        </p:nvSpPr>
        <p:spPr bwMode="auto">
          <a:xfrm>
            <a:off x="2121339" y="3506072"/>
            <a:ext cx="2166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Health </a:t>
            </a:r>
            <a:r>
              <a:rPr lang="en-US" sz="2400" b="1" dirty="0">
                <a:ln w="12700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latin typeface="TH SarabunPSK" pitchFamily="34" charset="-34"/>
                <a:cs typeface="TH SarabunPSK" pitchFamily="34" charset="-34"/>
              </a:rPr>
              <a:t>Technology</a:t>
            </a:r>
            <a:endParaRPr lang="th-TH" sz="2400" b="1" dirty="0">
              <a:ln w="12700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กล่องข้อความ 1"/>
          <p:cNvSpPr txBox="1">
            <a:spLocks noChangeArrowheads="1"/>
          </p:cNvSpPr>
          <p:nvPr/>
        </p:nvSpPr>
        <p:spPr bwMode="auto">
          <a:xfrm>
            <a:off x="2335040" y="4152455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2567</a:t>
            </a:r>
            <a:endParaRPr lang="th-TH" sz="3600" b="1" dirty="0">
              <a:ln w="28575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83261" y="3263485"/>
            <a:ext cx="1727200" cy="203200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083268" y="3367689"/>
            <a:ext cx="1727200" cy="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2757" y="3209179"/>
            <a:ext cx="1727200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กล่องข้อความ 1"/>
          <p:cNvSpPr txBox="1">
            <a:spLocks noChangeArrowheads="1"/>
          </p:cNvSpPr>
          <p:nvPr/>
        </p:nvSpPr>
        <p:spPr bwMode="auto">
          <a:xfrm>
            <a:off x="448443" y="2440970"/>
            <a:ext cx="208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สังคมรอบรู้ทุกกลุ่มวัย</a:t>
            </a:r>
            <a:endParaRPr lang="th-TH" sz="2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กล่องข้อความ 1"/>
          <p:cNvSpPr txBox="1">
            <a:spLocks noChangeArrowheads="1"/>
          </p:cNvSpPr>
          <p:nvPr/>
        </p:nvSpPr>
        <p:spPr bwMode="auto">
          <a:xfrm>
            <a:off x="1982954" y="3837940"/>
            <a:ext cx="23578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ก้าวไกลเทคโนโลยีสุขภาพ</a:t>
            </a:r>
            <a:endParaRPr lang="th-TH" sz="2400" b="1" dirty="0">
              <a:ln w="12700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013200" y="4569403"/>
            <a:ext cx="1879600" cy="14732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946868" y="3471052"/>
            <a:ext cx="0" cy="1077329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กล่องข้อความ 1"/>
          <p:cNvSpPr txBox="1">
            <a:spLocks noChangeArrowheads="1"/>
          </p:cNvSpPr>
          <p:nvPr/>
        </p:nvSpPr>
        <p:spPr bwMode="auto">
          <a:xfrm>
            <a:off x="3869559" y="2726981"/>
            <a:ext cx="2166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Herb Products</a:t>
            </a:r>
            <a:endParaRPr lang="th-TH" sz="2400" b="1" dirty="0">
              <a:ln w="1270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กล่องข้อความ 1"/>
          <p:cNvSpPr txBox="1">
            <a:spLocks noChangeArrowheads="1"/>
          </p:cNvSpPr>
          <p:nvPr/>
        </p:nvSpPr>
        <p:spPr bwMode="auto">
          <a:xfrm>
            <a:off x="3606800" y="2451480"/>
            <a:ext cx="269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สภาพแวดล้อมดี สมุนไพรเด่น</a:t>
            </a:r>
            <a:endParaRPr lang="th-TH" sz="2400" b="1" dirty="0">
              <a:ln w="1270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กล่องข้อความ 1"/>
          <p:cNvSpPr txBox="1">
            <a:spLocks noChangeArrowheads="1"/>
          </p:cNvSpPr>
          <p:nvPr/>
        </p:nvSpPr>
        <p:spPr bwMode="auto">
          <a:xfrm>
            <a:off x="4104289" y="1854200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2568</a:t>
            </a:r>
            <a:endParaRPr lang="th-TH" sz="3600" b="1" dirty="0">
              <a:ln w="28575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20979" y="3267852"/>
            <a:ext cx="1727200" cy="20320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820979" y="3358941"/>
            <a:ext cx="1727200" cy="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819225" y="3516583"/>
            <a:ext cx="17272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672315" y="2190523"/>
            <a:ext cx="0" cy="1077329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exagon 34"/>
          <p:cNvSpPr/>
          <p:nvPr/>
        </p:nvSpPr>
        <p:spPr>
          <a:xfrm>
            <a:off x="5740400" y="696311"/>
            <a:ext cx="1879600" cy="14732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sp>
        <p:nvSpPr>
          <p:cNvPr id="36" name="Rectangle 35"/>
          <p:cNvSpPr/>
          <p:nvPr/>
        </p:nvSpPr>
        <p:spPr>
          <a:xfrm>
            <a:off x="7562190" y="3271340"/>
            <a:ext cx="1727200" cy="2032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556933" y="3201781"/>
            <a:ext cx="1727200" cy="0"/>
          </a:xfrm>
          <a:prstGeom prst="line">
            <a:avLst/>
          </a:prstGeom>
          <a:ln w="762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558689" y="3365945"/>
            <a:ext cx="1727200" cy="0"/>
          </a:xfrm>
          <a:prstGeom prst="line">
            <a:avLst/>
          </a:prstGeom>
          <a:ln w="762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73240" y="3474540"/>
            <a:ext cx="0" cy="1077329"/>
          </a:xfrm>
          <a:prstGeom prst="line">
            <a:avLst/>
          </a:prstGeom>
          <a:ln w="762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Hexagon 39"/>
          <p:cNvSpPr/>
          <p:nvPr/>
        </p:nvSpPr>
        <p:spPr>
          <a:xfrm>
            <a:off x="7446579" y="4576407"/>
            <a:ext cx="1879600" cy="14732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sp>
        <p:nvSpPr>
          <p:cNvPr id="41" name="กล่องข้อความ 1"/>
          <p:cNvSpPr txBox="1">
            <a:spLocks noChangeArrowheads="1"/>
          </p:cNvSpPr>
          <p:nvPr/>
        </p:nvSpPr>
        <p:spPr bwMode="auto">
          <a:xfrm>
            <a:off x="5617777" y="3503361"/>
            <a:ext cx="2166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Medical Excellence</a:t>
            </a:r>
            <a:endParaRPr lang="th-TH" sz="2400" b="1" dirty="0">
              <a:ln w="12700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กล่องข้อความ 1"/>
          <p:cNvSpPr txBox="1">
            <a:spLocks noChangeArrowheads="1"/>
          </p:cNvSpPr>
          <p:nvPr/>
        </p:nvSpPr>
        <p:spPr bwMode="auto">
          <a:xfrm>
            <a:off x="7162800" y="2725681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Wellness Communities</a:t>
            </a:r>
            <a:endParaRPr lang="th-TH" sz="2400" b="1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กล่องข้อความ 1"/>
          <p:cNvSpPr txBox="1">
            <a:spLocks noChangeArrowheads="1"/>
          </p:cNvSpPr>
          <p:nvPr/>
        </p:nvSpPr>
        <p:spPr bwMode="auto">
          <a:xfrm>
            <a:off x="5372536" y="3786353"/>
            <a:ext cx="269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เป็นเลิศระบบบริการ</a:t>
            </a:r>
            <a:endParaRPr lang="th-TH" sz="2400" b="1" dirty="0">
              <a:ln w="12700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กล่องข้อความ 1"/>
          <p:cNvSpPr txBox="1">
            <a:spLocks noChangeArrowheads="1"/>
          </p:cNvSpPr>
          <p:nvPr/>
        </p:nvSpPr>
        <p:spPr bwMode="auto">
          <a:xfrm>
            <a:off x="7027040" y="2440969"/>
            <a:ext cx="269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ผสานชุมชนสุขภาวะดี</a:t>
            </a:r>
            <a:endParaRPr lang="th-TH" sz="2400" b="1" dirty="0">
              <a:ln w="1270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กล่องข้อความ 1"/>
          <p:cNvSpPr txBox="1">
            <a:spLocks noChangeArrowheads="1"/>
          </p:cNvSpPr>
          <p:nvPr/>
        </p:nvSpPr>
        <p:spPr bwMode="auto">
          <a:xfrm>
            <a:off x="5933089" y="4121325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2569</a:t>
            </a:r>
            <a:endParaRPr lang="th-TH" sz="3600" b="1" dirty="0">
              <a:ln w="28575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กล่องข้อความ 1"/>
          <p:cNvSpPr txBox="1">
            <a:spLocks noChangeArrowheads="1"/>
          </p:cNvSpPr>
          <p:nvPr/>
        </p:nvSpPr>
        <p:spPr bwMode="auto">
          <a:xfrm>
            <a:off x="7509640" y="1872590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2570</a:t>
            </a:r>
            <a:endParaRPr lang="th-TH" sz="3600" b="1" dirty="0">
              <a:ln w="28575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9368222" y="3197765"/>
            <a:ext cx="393261" cy="360860"/>
          </a:xfrm>
          <a:prstGeom prst="rightArrow">
            <a:avLst/>
          </a:prstGeom>
          <a:solidFill>
            <a:srgbClr val="CC3300"/>
          </a:solidFill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sp>
        <p:nvSpPr>
          <p:cNvPr id="47" name="Hexagon 46"/>
          <p:cNvSpPr/>
          <p:nvPr/>
        </p:nvSpPr>
        <p:spPr>
          <a:xfrm rot="16200000">
            <a:off x="9644978" y="2405978"/>
            <a:ext cx="2249245" cy="1828800"/>
          </a:xfrm>
          <a:prstGeom prst="hexagon">
            <a:avLst>
              <a:gd name="adj" fmla="val 27854"/>
              <a:gd name="vf" fmla="val 115470"/>
            </a:avLst>
          </a:prstGeom>
          <a:noFill/>
          <a:ln w="76200" cmpd="thickThin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th-TH" dirty="0"/>
          </a:p>
        </p:txBody>
      </p:sp>
      <p:sp>
        <p:nvSpPr>
          <p:cNvPr id="48" name="กล่องข้อความ 1"/>
          <p:cNvSpPr txBox="1">
            <a:spLocks noChangeArrowheads="1"/>
          </p:cNvSpPr>
          <p:nvPr/>
        </p:nvSpPr>
        <p:spPr bwMode="auto">
          <a:xfrm>
            <a:off x="9806163" y="2763761"/>
            <a:ext cx="193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Wellness City</a:t>
            </a:r>
            <a:endParaRPr lang="th-TH" sz="2400" b="1" dirty="0">
              <a:ln w="12700">
                <a:solidFill>
                  <a:srgbClr val="000066"/>
                </a:solidFill>
                <a:prstDash val="solid"/>
              </a:ln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กล่องข้อความ 1"/>
          <p:cNvSpPr txBox="1">
            <a:spLocks noChangeArrowheads="1"/>
          </p:cNvSpPr>
          <p:nvPr/>
        </p:nvSpPr>
        <p:spPr bwMode="auto">
          <a:xfrm>
            <a:off x="9781624" y="3141724"/>
            <a:ext cx="1981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th-TH" sz="2400" b="1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ประชาชนสุขภาวะดี</a:t>
            </a:r>
          </a:p>
          <a:p>
            <a:pPr algn="ctr"/>
            <a:r>
              <a:rPr lang="th-TH" sz="2400" b="1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อย่างสมบูรณ์ยั่งยืน</a:t>
            </a:r>
            <a:endParaRPr lang="th-TH" sz="2400" b="1" dirty="0">
              <a:ln w="12700">
                <a:solidFill>
                  <a:srgbClr val="000066"/>
                </a:solidFill>
                <a:prstDash val="solid"/>
              </a:ln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30" name="Picture 6" descr="Mission, target icon or business goal logo in red design (794483) | Icons |  Design Bund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0" b="89375" l="20000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7" t="15331" r="25249" b="16638"/>
          <a:stretch/>
        </p:blipFill>
        <p:spPr bwMode="auto">
          <a:xfrm>
            <a:off x="10137225" y="1639816"/>
            <a:ext cx="1289052" cy="114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กล่องข้อความ 1"/>
          <p:cNvSpPr txBox="1">
            <a:spLocks noChangeArrowheads="1"/>
          </p:cNvSpPr>
          <p:nvPr/>
        </p:nvSpPr>
        <p:spPr bwMode="auto">
          <a:xfrm>
            <a:off x="9468068" y="4537641"/>
            <a:ext cx="2620578" cy="420628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FFFF66"/>
            </a:solidFill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100" b="1" dirty="0">
                <a:ln w="28575">
                  <a:solidFill>
                    <a:srgbClr val="990000"/>
                  </a:solidFill>
                  <a:prstDash val="solid"/>
                </a:ln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ULTIMATE OUTCOME</a:t>
            </a:r>
            <a:endParaRPr lang="th-TH" sz="2100" b="1" dirty="0">
              <a:ln w="28575">
                <a:solidFill>
                  <a:srgbClr val="990000"/>
                </a:solidFill>
                <a:prstDash val="solid"/>
              </a:ln>
              <a:solidFill>
                <a:srgbClr val="99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34" name="Picture 10" descr="IT In Healthcare ใช้อย่างไร เพื่อไม่ให้เกิดโทษมากเกินไป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1434"/>
          <a:stretch/>
        </p:blipFill>
        <p:spPr bwMode="auto">
          <a:xfrm>
            <a:off x="2398111" y="815134"/>
            <a:ext cx="1604579" cy="1257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hfocus.org/sites/default/files/u11/66_ke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42026" r="15386" b="13894"/>
          <a:stretch/>
        </p:blipFill>
        <p:spPr bwMode="auto">
          <a:xfrm>
            <a:off x="699814" y="4620505"/>
            <a:ext cx="1538015" cy="1406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9 นวัตกรรมการแพทย์จากวิกฤตโควิด-19 รองรับวิถีชีวิต New Norm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64" y="747932"/>
            <a:ext cx="1556829" cy="1392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admaps | Roadmap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33971" r="8874" b="35716"/>
          <a:stretch/>
        </p:blipFill>
        <p:spPr bwMode="auto">
          <a:xfrm>
            <a:off x="8438517" y="354132"/>
            <a:ext cx="1781321" cy="3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กล่องข้อความ 1"/>
          <p:cNvSpPr txBox="1">
            <a:spLocks noChangeArrowheads="1"/>
          </p:cNvSpPr>
          <p:nvPr/>
        </p:nvSpPr>
        <p:spPr bwMode="auto">
          <a:xfrm>
            <a:off x="8331200" y="601715"/>
            <a:ext cx="32004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2566</a:t>
            </a:r>
            <a:r>
              <a:rPr lang="en-US" sz="7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–</a:t>
            </a:r>
            <a:r>
              <a:rPr lang="en-US" sz="7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ln w="1270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2570 : </a:t>
            </a:r>
            <a:r>
              <a:rPr lang="en-US" sz="2400" b="1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NSN Wellness</a:t>
            </a:r>
            <a:endParaRPr lang="th-TH" sz="2400" b="1" dirty="0">
              <a:ln w="12700">
                <a:solidFill>
                  <a:srgbClr val="000099"/>
                </a:solidFill>
                <a:prstDash val="solid"/>
              </a:ln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กล่องข้อความ 1"/>
          <p:cNvSpPr txBox="1">
            <a:spLocks noChangeArrowheads="1"/>
          </p:cNvSpPr>
          <p:nvPr/>
        </p:nvSpPr>
        <p:spPr bwMode="auto">
          <a:xfrm>
            <a:off x="9468068" y="5028136"/>
            <a:ext cx="2620579" cy="1569661"/>
          </a:xfrm>
          <a:prstGeom prst="rect">
            <a:avLst/>
          </a:prstGeom>
          <a:solidFill>
            <a:srgbClr val="FFFF99"/>
          </a:solidFill>
          <a:ln w="57150" cmpd="thickThin">
            <a:solidFill>
              <a:srgbClr val="FFFF66"/>
            </a:solidFill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ประชาชนมีอายุคาดเฉลี่ย</a:t>
            </a:r>
            <a:r>
              <a:rPr lang="th-TH" sz="7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80 ปี</a:t>
            </a:r>
          </a:p>
          <a:p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ค่าใช้จ่ายการดูแลสุขภาพลดลง</a:t>
            </a:r>
            <a:r>
              <a:rPr lang="th-TH" sz="5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ร้อยละ</a:t>
            </a:r>
            <a:r>
              <a:rPr lang="th-TH" sz="7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35</a:t>
            </a:r>
          </a:p>
          <a:p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มูลค่าสินค้าบริการสุขภาพเพิ่มขึ้น ร้อยละ</a:t>
            </a:r>
            <a:r>
              <a:rPr lang="th-TH" sz="7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1.76 ประชาชนมีความรอบรู้ด้านสุขภาพ</a:t>
            </a:r>
            <a:r>
              <a:rPr lang="th-TH" sz="5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ร้อยละ 70</a:t>
            </a:r>
          </a:p>
          <a:p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ศูนย์ความเป็นเลิศทางการแพทย์ครบวงจร</a:t>
            </a:r>
          </a:p>
          <a:p>
            <a:r>
              <a:rPr lang="th-TH" sz="16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ได้รับพิษจากสารเคมีกำจัดศัตรูพืชลดลง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7" t="23703" r="56206" b="33124"/>
          <a:stretch/>
        </p:blipFill>
        <p:spPr bwMode="auto">
          <a:xfrm>
            <a:off x="4221653" y="4632467"/>
            <a:ext cx="1458261" cy="1263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 descr="Community wellness graphic design templat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19307" r="20524" b="28020"/>
          <a:stretch/>
        </p:blipFill>
        <p:spPr bwMode="auto">
          <a:xfrm>
            <a:off x="7628167" y="4544122"/>
            <a:ext cx="1507059" cy="1465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5F8D025-FBE5-0178-F314-D909DB0B5301}"/>
              </a:ext>
            </a:extLst>
          </p:cNvPr>
          <p:cNvSpPr/>
          <p:nvPr/>
        </p:nvSpPr>
        <p:spPr>
          <a:xfrm>
            <a:off x="6176965" y="3592286"/>
            <a:ext cx="5820749" cy="309746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B4AFD5DB-C34A-27BC-251F-19FCA0992A86}"/>
              </a:ext>
            </a:extLst>
          </p:cNvPr>
          <p:cNvSpPr/>
          <p:nvPr/>
        </p:nvSpPr>
        <p:spPr>
          <a:xfrm>
            <a:off x="207366" y="3592286"/>
            <a:ext cx="5807671" cy="30974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C6D26AB-A77D-CB4E-B3C1-C6A98CE225B6}"/>
              </a:ext>
            </a:extLst>
          </p:cNvPr>
          <p:cNvSpPr/>
          <p:nvPr/>
        </p:nvSpPr>
        <p:spPr>
          <a:xfrm>
            <a:off x="6181727" y="168250"/>
            <a:ext cx="5815987" cy="3097464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394549FB-30A6-72AA-D13C-6172B26C14D2}"/>
              </a:ext>
            </a:extLst>
          </p:cNvPr>
          <p:cNvSpPr/>
          <p:nvPr/>
        </p:nvSpPr>
        <p:spPr>
          <a:xfrm>
            <a:off x="194283" y="168250"/>
            <a:ext cx="5815988" cy="309746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B47A1F78-9489-4D80-16AC-FA018656414F}"/>
              </a:ext>
            </a:extLst>
          </p:cNvPr>
          <p:cNvSpPr/>
          <p:nvPr/>
        </p:nvSpPr>
        <p:spPr>
          <a:xfrm>
            <a:off x="3505200" y="1019179"/>
            <a:ext cx="5153026" cy="48196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สามเหลี่ยมมุมฉาก 9">
            <a:extLst>
              <a:ext uri="{FF2B5EF4-FFF2-40B4-BE49-F238E27FC236}">
                <a16:creationId xmlns:a16="http://schemas.microsoft.com/office/drawing/2014/main" id="{4D5E163C-B26B-9901-5F05-EA26FFEC4B30}"/>
              </a:ext>
            </a:extLst>
          </p:cNvPr>
          <p:cNvSpPr/>
          <p:nvPr/>
        </p:nvSpPr>
        <p:spPr>
          <a:xfrm rot="10800000">
            <a:off x="3419473" y="3438521"/>
            <a:ext cx="2671764" cy="2400300"/>
          </a:xfrm>
          <a:prstGeom prst="rtTriangle">
            <a:avLst/>
          </a:prstGeom>
          <a:solidFill>
            <a:srgbClr val="DB530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สามเหลี่ยมมุมฉาก 7">
            <a:extLst>
              <a:ext uri="{FF2B5EF4-FFF2-40B4-BE49-F238E27FC236}">
                <a16:creationId xmlns:a16="http://schemas.microsoft.com/office/drawing/2014/main" id="{F716DC3E-20EC-4A12-C5B9-59FB3B899FE1}"/>
              </a:ext>
            </a:extLst>
          </p:cNvPr>
          <p:cNvSpPr/>
          <p:nvPr/>
        </p:nvSpPr>
        <p:spPr>
          <a:xfrm rot="5400000">
            <a:off x="6219821" y="3305179"/>
            <a:ext cx="2428881" cy="2676524"/>
          </a:xfrm>
          <a:prstGeom prst="rtTriangle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สามเหลี่ยมมุมฉาก 8">
            <a:extLst>
              <a:ext uri="{FF2B5EF4-FFF2-40B4-BE49-F238E27FC236}">
                <a16:creationId xmlns:a16="http://schemas.microsoft.com/office/drawing/2014/main" id="{DB661828-1FAA-9271-154F-D073080B9960}"/>
              </a:ext>
            </a:extLst>
          </p:cNvPr>
          <p:cNvSpPr/>
          <p:nvPr/>
        </p:nvSpPr>
        <p:spPr>
          <a:xfrm rot="16200000">
            <a:off x="3540918" y="873914"/>
            <a:ext cx="2428874" cy="2681287"/>
          </a:xfrm>
          <a:prstGeom prst="rtTriangle">
            <a:avLst/>
          </a:prstGeom>
          <a:solidFill>
            <a:srgbClr val="14810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สามเหลี่ยมมุมฉาก 5">
            <a:extLst>
              <a:ext uri="{FF2B5EF4-FFF2-40B4-BE49-F238E27FC236}">
                <a16:creationId xmlns:a16="http://schemas.microsoft.com/office/drawing/2014/main" id="{B6343DF5-85A9-C21A-E11F-8792805E040F}"/>
              </a:ext>
            </a:extLst>
          </p:cNvPr>
          <p:cNvSpPr/>
          <p:nvPr/>
        </p:nvSpPr>
        <p:spPr>
          <a:xfrm>
            <a:off x="6100761" y="1009637"/>
            <a:ext cx="2676525" cy="2419361"/>
          </a:xfrm>
          <a:prstGeom prst="rtTriangle">
            <a:avLst/>
          </a:prstGeom>
          <a:solidFill>
            <a:srgbClr val="58267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ข้าวหลามตัด 3">
            <a:extLst>
              <a:ext uri="{FF2B5EF4-FFF2-40B4-BE49-F238E27FC236}">
                <a16:creationId xmlns:a16="http://schemas.microsoft.com/office/drawing/2014/main" id="{A687F25C-89D7-9160-E049-808199C15037}"/>
              </a:ext>
            </a:extLst>
          </p:cNvPr>
          <p:cNvSpPr/>
          <p:nvPr/>
        </p:nvSpPr>
        <p:spPr>
          <a:xfrm>
            <a:off x="5453061" y="2828922"/>
            <a:ext cx="1285875" cy="1209675"/>
          </a:xfrm>
          <a:prstGeom prst="diamond">
            <a:avLst/>
          </a:prstGeom>
          <a:solidFill>
            <a:srgbClr val="9A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86126F6-529F-C7C6-E3A3-8B68BDF698A5}"/>
              </a:ext>
            </a:extLst>
          </p:cNvPr>
          <p:cNvSpPr txBox="1"/>
          <p:nvPr/>
        </p:nvSpPr>
        <p:spPr>
          <a:xfrm>
            <a:off x="5564260" y="3273164"/>
            <a:ext cx="105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WELLNESS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2A365EE9-9F0A-2DD7-162A-3CB13C4ED6F2}"/>
              </a:ext>
            </a:extLst>
          </p:cNvPr>
          <p:cNvSpPr txBox="1"/>
          <p:nvPr/>
        </p:nvSpPr>
        <p:spPr>
          <a:xfrm rot="19021963">
            <a:off x="3960667" y="2118280"/>
            <a:ext cx="21743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สร้างมูลค่าจากสินค้า</a:t>
            </a:r>
          </a:p>
          <a:p>
            <a:pPr algn="ctr">
              <a:lnSpc>
                <a:spcPct val="150000"/>
              </a:lnSpc>
            </a:pPr>
            <a:r>
              <a:rPr lang="th-TH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และบริการสุขภาพ</a:t>
            </a:r>
            <a:endParaRPr lang="en-US" sz="1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456F70CF-2AFE-4D4E-E4B1-980D9C80A62B}"/>
              </a:ext>
            </a:extLst>
          </p:cNvPr>
          <p:cNvSpPr txBox="1"/>
          <p:nvPr/>
        </p:nvSpPr>
        <p:spPr>
          <a:xfrm rot="2505869">
            <a:off x="5984453" y="2093961"/>
            <a:ext cx="2250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สร้างองค์ความรู้ด้านการแพทย์และสาธารณสุข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4C82FA6B-20B9-4CDC-99B2-5ABA67BC79F4}"/>
              </a:ext>
            </a:extLst>
          </p:cNvPr>
          <p:cNvSpPr txBox="1"/>
          <p:nvPr/>
        </p:nvSpPr>
        <p:spPr>
          <a:xfrm rot="19071093">
            <a:off x="5883102" y="3981612"/>
            <a:ext cx="2366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พัฒนาระบบบริหารจัดการภาวะฉุกเฉินด้านสุขภาพ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6C6BAD25-1223-1AA3-3C2B-A8102C9B19B5}"/>
              </a:ext>
            </a:extLst>
          </p:cNvPr>
          <p:cNvSpPr txBox="1"/>
          <p:nvPr/>
        </p:nvSpPr>
        <p:spPr>
          <a:xfrm rot="2505869">
            <a:off x="3997227" y="4058635"/>
            <a:ext cx="2270653" cy="69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สร้างความเป็นธรรมในการเข้าถึงบริการสุขภาพ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DE083C05-52F8-7B6B-B532-A0E0E43B73FD}"/>
              </a:ext>
            </a:extLst>
          </p:cNvPr>
          <p:cNvSpPr/>
          <p:nvPr/>
        </p:nvSpPr>
        <p:spPr>
          <a:xfrm>
            <a:off x="5295252" y="2769713"/>
            <a:ext cx="391376" cy="37282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47A72CE7-96E5-7F1B-DC32-2E74058B25DC}"/>
              </a:ext>
            </a:extLst>
          </p:cNvPr>
          <p:cNvSpPr txBox="1"/>
          <p:nvPr/>
        </p:nvSpPr>
        <p:spPr>
          <a:xfrm>
            <a:off x="5317611" y="2758823"/>
            <a:ext cx="349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14A5C4F4-FB19-44BD-E3CE-96DB8882AFC3}"/>
              </a:ext>
            </a:extLst>
          </p:cNvPr>
          <p:cNvSpPr/>
          <p:nvPr/>
        </p:nvSpPr>
        <p:spPr>
          <a:xfrm>
            <a:off x="6495131" y="3795378"/>
            <a:ext cx="391376" cy="37282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9A616BBC-81D7-DC2D-731B-D94CD00C3CC4}"/>
              </a:ext>
            </a:extLst>
          </p:cNvPr>
          <p:cNvSpPr/>
          <p:nvPr/>
        </p:nvSpPr>
        <p:spPr>
          <a:xfrm>
            <a:off x="6462143" y="2763371"/>
            <a:ext cx="391376" cy="372826"/>
          </a:xfrm>
          <a:prstGeom prst="ellipse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4505DE3E-FC96-FF94-9822-5135FAB31B11}"/>
              </a:ext>
            </a:extLst>
          </p:cNvPr>
          <p:cNvSpPr/>
          <p:nvPr/>
        </p:nvSpPr>
        <p:spPr>
          <a:xfrm>
            <a:off x="5331214" y="3786091"/>
            <a:ext cx="391376" cy="372826"/>
          </a:xfrm>
          <a:prstGeom prst="ellipse">
            <a:avLst/>
          </a:prstGeom>
          <a:solidFill>
            <a:srgbClr val="EF904F"/>
          </a:solidFill>
          <a:ln>
            <a:solidFill>
              <a:srgbClr val="EF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06921B4-1433-2F6A-1F2B-5E51B75C9D9A}"/>
              </a:ext>
            </a:extLst>
          </p:cNvPr>
          <p:cNvSpPr txBox="1"/>
          <p:nvPr/>
        </p:nvSpPr>
        <p:spPr>
          <a:xfrm>
            <a:off x="6520972" y="3800861"/>
            <a:ext cx="349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33313B41-A226-23B9-73B9-BFB8FD3490FC}"/>
              </a:ext>
            </a:extLst>
          </p:cNvPr>
          <p:cNvSpPr txBox="1"/>
          <p:nvPr/>
        </p:nvSpPr>
        <p:spPr>
          <a:xfrm>
            <a:off x="5353858" y="3787157"/>
            <a:ext cx="349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63E9570D-4CE3-3546-17DC-96C53C15FCEC}"/>
              </a:ext>
            </a:extLst>
          </p:cNvPr>
          <p:cNvSpPr txBox="1"/>
          <p:nvPr/>
        </p:nvSpPr>
        <p:spPr>
          <a:xfrm>
            <a:off x="6484501" y="2777228"/>
            <a:ext cx="349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B6F7CB8A-8D62-48AE-C843-B04C12FB577C}"/>
              </a:ext>
            </a:extLst>
          </p:cNvPr>
          <p:cNvSpPr txBox="1"/>
          <p:nvPr/>
        </p:nvSpPr>
        <p:spPr>
          <a:xfrm>
            <a:off x="207366" y="3659502"/>
            <a:ext cx="53195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6. Seamless Telemedicine</a:t>
            </a:r>
          </a:p>
          <a:p>
            <a:r>
              <a:rPr lang="en-US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</a:t>
            </a:r>
            <a:r>
              <a:rPr lang="th-TH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การดูแลรักษาผู้ป่วยด้วยเทคโนโลยี</a:t>
            </a:r>
            <a:r>
              <a:rPr lang="en-US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br>
              <a:rPr lang="en-US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en-US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</a:t>
            </a:r>
            <a:r>
              <a:rPr lang="th-TH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การแพทย์ทางไกลแบบไร้รอยต่อ</a:t>
            </a:r>
            <a:r>
              <a:rPr lang="en-US" sz="24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</a:p>
          <a:p>
            <a:r>
              <a:rPr lang="en-US" sz="24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</a:t>
            </a:r>
            <a:r>
              <a:rPr lang="en-US" sz="2400" dirty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</a:t>
            </a:r>
            <a:r>
              <a:rPr lang="th-TH" sz="2400" dirty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บูรณาการระหว่างท้องถิ่นและสาธารณสุข</a:t>
            </a:r>
            <a:r>
              <a:rPr lang="en-US" sz="2400" dirty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A0F7C111-4611-C701-974B-4C84A8AB50C9}"/>
              </a:ext>
            </a:extLst>
          </p:cNvPr>
          <p:cNvSpPr txBox="1"/>
          <p:nvPr/>
        </p:nvSpPr>
        <p:spPr>
          <a:xfrm>
            <a:off x="1090661" y="5333030"/>
            <a:ext cx="49564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350"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7. Medical Excellence Centers</a:t>
            </a:r>
          </a:p>
          <a:p>
            <a:r>
              <a:rPr lang="th-TH" sz="26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r>
              <a:rPr lang="th-TH" sz="2600" dirty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ศูนย์ความเป็นเลิศทางการแพทย์ รพ.สปร</a:t>
            </a:r>
            <a:endParaRPr lang="en-US" sz="2600" dirty="0">
              <a:ln>
                <a:solidFill>
                  <a:srgbClr val="993300"/>
                </a:solidFill>
              </a:ln>
              <a:solidFill>
                <a:srgbClr val="9933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r>
              <a:rPr lang="en-US" sz="2400" dirty="0">
                <a:ln>
                  <a:solidFill>
                    <a:srgbClr val="663300"/>
                  </a:solidFill>
                </a:ln>
                <a:solidFill>
                  <a:srgbClr val="66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(Cancer, Trauma, Cardiovascular, etc.)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B3889EC6-5304-C956-BCCC-D8627BF83A08}"/>
              </a:ext>
            </a:extLst>
          </p:cNvPr>
          <p:cNvSpPr txBox="1"/>
          <p:nvPr/>
        </p:nvSpPr>
        <p:spPr>
          <a:xfrm>
            <a:off x="8502717" y="3936119"/>
            <a:ext cx="38065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n w="6350">
                  <a:solidFill>
                    <a:srgbClr val="000066"/>
                  </a:solidFill>
                </a:ln>
                <a:solidFill>
                  <a:srgbClr val="00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8. ICS &amp; EOC </a:t>
            </a:r>
            <a:r>
              <a:rPr lang="th-TH" sz="2600" b="1" dirty="0">
                <a:ln w="6350">
                  <a:solidFill>
                    <a:srgbClr val="000066"/>
                  </a:solidFill>
                </a:ln>
                <a:solidFill>
                  <a:srgbClr val="00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มาตรฐานทุกระดับ</a:t>
            </a:r>
          </a:p>
          <a:p>
            <a:r>
              <a:rPr lang="th-TH" sz="24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r>
              <a:rPr lang="th-TH" sz="24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ระบบบริหารจัดการภาวะฉุกเฉินด้าน</a:t>
            </a:r>
          </a:p>
          <a:p>
            <a:r>
              <a:rPr lang="th-TH" sz="24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สุขภาพและสื่อสารความเสี่ยงมาตรฐาน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CAFC7EDE-46F8-DF5D-EA24-78405116AC2E}"/>
              </a:ext>
            </a:extLst>
          </p:cNvPr>
          <p:cNvSpPr txBox="1"/>
          <p:nvPr/>
        </p:nvSpPr>
        <p:spPr>
          <a:xfrm>
            <a:off x="749425" y="183685"/>
            <a:ext cx="5131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350"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NSN Health Products and Services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sz="2600" b="1" dirty="0">
                <a:ln w="6350">
                  <a:solidFill>
                    <a:srgbClr val="006600"/>
                  </a:solidFill>
                </a:ln>
                <a:solidFill>
                  <a:srgbClr val="0066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ผลิตภัณฑ์และบริการสุขภาพจังหวัดนครสวรรค์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6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(Herbs, Spa, Massage, etc.)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CC220A6E-C59A-F38F-25FE-720D35F57CC1}"/>
              </a:ext>
            </a:extLst>
          </p:cNvPr>
          <p:cNvSpPr txBox="1"/>
          <p:nvPr/>
        </p:nvSpPr>
        <p:spPr>
          <a:xfrm>
            <a:off x="198451" y="1826355"/>
            <a:ext cx="3666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350"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Organic Products for Health   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sz="2400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ผลิตภัณฑ์อาหารอินทรีย์เพื่อสุขภาพ</a:t>
            </a:r>
          </a:p>
          <a:p>
            <a:r>
              <a:rPr lang="en-US" sz="240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</a:t>
            </a:r>
            <a:r>
              <a:rPr lang="en-US" sz="24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</a:t>
            </a:r>
            <a:r>
              <a:rPr lang="th-TH" sz="24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ลดโรค </a:t>
            </a:r>
            <a:r>
              <a:rPr lang="en-US" sz="24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NCDs </a:t>
            </a:r>
            <a:r>
              <a:rPr lang="th-TH" sz="24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 มะเร็ง</a:t>
            </a:r>
            <a:r>
              <a:rPr lang="en-US" sz="2400" dirty="0">
                <a:ln>
                  <a:solidFill>
                    <a:srgbClr val="003300"/>
                  </a:solidFill>
                </a:ln>
                <a:solidFill>
                  <a:srgbClr val="0033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14B8CB2D-3C67-2693-F6DC-9A2A952DF8A5}"/>
              </a:ext>
            </a:extLst>
          </p:cNvPr>
          <p:cNvSpPr txBox="1"/>
          <p:nvPr/>
        </p:nvSpPr>
        <p:spPr>
          <a:xfrm>
            <a:off x="6978456" y="79230"/>
            <a:ext cx="5236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9525">
                  <a:solidFill>
                    <a:schemeClr val="tx1"/>
                  </a:solidFill>
                </a:ln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b="1" dirty="0">
                <a:ln w="9525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Age-friendly Communities</a:t>
            </a:r>
          </a:p>
          <a:p>
            <a:r>
              <a:rPr lang="en-US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</a:t>
            </a:r>
            <a:r>
              <a:rPr lang="th-TH" sz="2400" b="1" dirty="0">
                <a:ln w="6350">
                  <a:solidFill>
                    <a:srgbClr val="660066"/>
                  </a:solidFill>
                </a:ln>
                <a:solidFill>
                  <a:srgbClr val="66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ชุมชนต้นแบบที่เป็นมิตรกับผู้สูงอายุ</a:t>
            </a:r>
          </a:p>
          <a:p>
            <a:r>
              <a:rPr lang="en-US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(Participation,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Day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care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&amp;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Nursing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home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for</a:t>
            </a:r>
            <a:r>
              <a:rPr lang="en-US" sz="10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400" kern="800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Elderly)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1C406AFB-2008-C188-4D73-193C22E3D5C3}"/>
              </a:ext>
            </a:extLst>
          </p:cNvPr>
          <p:cNvSpPr txBox="1"/>
          <p:nvPr/>
        </p:nvSpPr>
        <p:spPr>
          <a:xfrm>
            <a:off x="8134592" y="1424649"/>
            <a:ext cx="4161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4. Health Literacy on NCDs</a:t>
            </a:r>
            <a:br>
              <a:rPr lang="th-TH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r>
              <a:rPr lang="th-TH" sz="22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ความรอบรู้พฤติกรรมสุขภาพที่พึงประสงค์</a:t>
            </a:r>
            <a:r>
              <a:rPr lang="en-US" sz="22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</a:t>
            </a:r>
          </a:p>
        </p:txBody>
      </p:sp>
      <p:sp>
        <p:nvSpPr>
          <p:cNvPr id="38" name="กล่องข้อความ 36">
            <a:extLst>
              <a:ext uri="{FF2B5EF4-FFF2-40B4-BE49-F238E27FC236}">
                <a16:creationId xmlns:a16="http://schemas.microsoft.com/office/drawing/2014/main" id="{1C406AFB-2008-C188-4D73-193C22E3D5C3}"/>
              </a:ext>
            </a:extLst>
          </p:cNvPr>
          <p:cNvSpPr txBox="1"/>
          <p:nvPr/>
        </p:nvSpPr>
        <p:spPr>
          <a:xfrm>
            <a:off x="8704592" y="2341591"/>
            <a:ext cx="34369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5. Child</a:t>
            </a:r>
            <a:r>
              <a:rPr lang="en-US" sz="1000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600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Development</a:t>
            </a:r>
            <a:r>
              <a:rPr lang="en-US" sz="1000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2600" b="1" dirty="0">
                <a:ln w="6350">
                  <a:solidFill>
                    <a:srgbClr val="660033"/>
                  </a:solidFill>
                </a:ln>
                <a:solidFill>
                  <a:srgbClr val="660033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Centers</a:t>
            </a:r>
            <a:endParaRPr lang="th-TH" sz="2600" b="1" dirty="0">
              <a:ln w="6350">
                <a:solidFill>
                  <a:srgbClr val="660033"/>
                </a:solidFill>
              </a:ln>
              <a:solidFill>
                <a:srgbClr val="660033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th-TH" sz="2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</a:t>
            </a:r>
            <a:r>
              <a:rPr lang="th-TH" sz="24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ศูนย์พัฒนาเด็กเล็กคุณภาพ</a:t>
            </a:r>
            <a:endParaRPr lang="en-US" sz="2400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39" name="กล่องข้อความ 31">
            <a:extLst>
              <a:ext uri="{FF2B5EF4-FFF2-40B4-BE49-F238E27FC236}">
                <a16:creationId xmlns:a16="http://schemas.microsoft.com/office/drawing/2014/main" id="{B3889EC6-5304-C956-BCCC-D8627BF83A08}"/>
              </a:ext>
            </a:extLst>
          </p:cNvPr>
          <p:cNvSpPr txBox="1"/>
          <p:nvPr/>
        </p:nvSpPr>
        <p:spPr>
          <a:xfrm>
            <a:off x="7439023" y="5448086"/>
            <a:ext cx="380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JEE/IHR 2005</a:t>
            </a:r>
            <a:endParaRPr lang="th-TH" sz="2400" dirty="0">
              <a:ln>
                <a:solidFill>
                  <a:srgbClr val="003399"/>
                </a:solidFill>
              </a:ln>
              <a:solidFill>
                <a:srgbClr val="003399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th-TH" sz="2400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(วิเคราะห์สถานการณ์ มีฐานข้อมูล พัฒนาบุคลากร ผลการดำเนินงาน ถอดบทเรียน)</a:t>
            </a:r>
          </a:p>
        </p:txBody>
      </p:sp>
    </p:spTree>
    <p:extLst>
      <p:ext uri="{BB962C8B-B14F-4D97-AF65-F5344CB8AC3E}">
        <p14:creationId xmlns:p14="http://schemas.microsoft.com/office/powerpoint/2010/main" val="37038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Wellness infograph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6553" b="7771"/>
          <a:stretch/>
        </p:blipFill>
        <p:spPr bwMode="auto">
          <a:xfrm>
            <a:off x="9671521" y="4049234"/>
            <a:ext cx="2511016" cy="22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9462" r="54773" b="27791"/>
          <a:stretch/>
        </p:blipFill>
        <p:spPr bwMode="auto">
          <a:xfrm>
            <a:off x="0" y="2"/>
            <a:ext cx="6141766" cy="35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globalwellnessinstitute.org/wp-content/uploads/2021/09/wellnesscontinuum_whatiswellnesspage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 bwMode="auto">
          <a:xfrm>
            <a:off x="11875" y="3601624"/>
            <a:ext cx="6129891" cy="32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18837" r="53458" b="50704"/>
          <a:stretch/>
        </p:blipFill>
        <p:spPr bwMode="auto">
          <a:xfrm>
            <a:off x="6141765" y="2484"/>
            <a:ext cx="3390490" cy="11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6548" r="53416" b="66160"/>
          <a:stretch/>
        </p:blipFill>
        <p:spPr bwMode="auto">
          <a:xfrm>
            <a:off x="6141765" y="1705911"/>
            <a:ext cx="3390490" cy="104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8164" r="53415" b="70312"/>
          <a:stretch/>
        </p:blipFill>
        <p:spPr bwMode="auto">
          <a:xfrm>
            <a:off x="6141766" y="2743200"/>
            <a:ext cx="3390489" cy="8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8482" r="55110" b="75677"/>
          <a:stretch/>
        </p:blipFill>
        <p:spPr bwMode="auto">
          <a:xfrm>
            <a:off x="6141767" y="1168444"/>
            <a:ext cx="3390488" cy="64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กล่องข้อความ 33">
            <a:extLst>
              <a:ext uri="{FF2B5EF4-FFF2-40B4-BE49-F238E27FC236}">
                <a16:creationId xmlns:a16="http://schemas.microsoft.com/office/drawing/2014/main" id="{CAFC7EDE-46F8-DF5D-EA24-78405116AC2E}"/>
              </a:ext>
            </a:extLst>
          </p:cNvPr>
          <p:cNvSpPr txBox="1"/>
          <p:nvPr/>
        </p:nvSpPr>
        <p:spPr>
          <a:xfrm>
            <a:off x="6296138" y="3835484"/>
            <a:ext cx="56736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ประเด็นสำคัญ</a:t>
            </a:r>
          </a:p>
          <a:p>
            <a:r>
              <a:rPr lang="th-TH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1. </a:t>
            </a:r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Smart Living &amp; Quality of Life</a:t>
            </a:r>
            <a:endParaRPr lang="th-TH" b="1" dirty="0">
              <a:ln w="6350">
                <a:solidFill>
                  <a:srgbClr val="000099"/>
                </a:solidFill>
              </a:ln>
              <a:solidFill>
                <a:srgbClr val="000099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th-TH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2. สุขภาพจิต </a:t>
            </a:r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EQ &amp; IQ</a:t>
            </a:r>
          </a:p>
          <a:p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3. </a:t>
            </a:r>
            <a:r>
              <a:rPr lang="th-TH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ลดปัญหาสิ่งแวดล้อมต่อสุขภาพ</a:t>
            </a:r>
          </a:p>
          <a:p>
            <a:r>
              <a:rPr lang="th-TH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4. ลดโรค </a:t>
            </a:r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NCDs </a:t>
            </a:r>
            <a:r>
              <a:rPr lang="th-TH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 </a:t>
            </a:r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All Cancer</a:t>
            </a:r>
          </a:p>
          <a:p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0099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5. Age Friendly Cities</a:t>
            </a: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8083" r="69786" b="17353"/>
          <a:stretch/>
        </p:blipFill>
        <p:spPr bwMode="auto">
          <a:xfrm>
            <a:off x="9532255" y="2484"/>
            <a:ext cx="2659743" cy="359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71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17835" t="16992" r="46378" b="13448"/>
          <a:stretch/>
        </p:blipFill>
        <p:spPr bwMode="auto">
          <a:xfrm>
            <a:off x="1140031" y="1449615"/>
            <a:ext cx="9488385" cy="54183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3521" y="1183454"/>
            <a:ext cx="3668233" cy="627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902597" y="361510"/>
            <a:ext cx="6555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Future Scenarios In </a:t>
            </a:r>
            <a:r>
              <a:rPr lang="en-US" sz="4800" b="1" dirty="0">
                <a:ln w="18415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Healthcare</a:t>
            </a:r>
            <a:endParaRPr lang="th-TH" sz="4800" b="1" dirty="0">
              <a:ln w="18415" cmpd="sng">
                <a:solidFill>
                  <a:srgbClr val="000099"/>
                </a:solidFill>
                <a:prstDash val="solid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https://www.thaihealthreport.com/img_book/10-60-p4.png"/>
          <p:cNvPicPr>
            <a:picLocks noChangeAspect="1" noChangeArrowheads="1"/>
          </p:cNvPicPr>
          <p:nvPr/>
        </p:nvPicPr>
        <p:blipFill>
          <a:blip r:embed="rId3"/>
          <a:srcRect l="40772" t="46321" b="6644"/>
          <a:stretch/>
        </p:blipFill>
        <p:spPr bwMode="auto">
          <a:xfrm>
            <a:off x="8763988" y="278378"/>
            <a:ext cx="3233923" cy="1720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79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500586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20577" y="5990003"/>
            <a:ext cx="2811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นายแพทย์จักราวุธ จุฑาสงฆ์</a:t>
            </a:r>
            <a:endParaRPr lang="en-US" sz="24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9076" y="6298960"/>
            <a:ext cx="33358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2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นายแพทย์สาธารณสุขจังหวัดนครสวรรค์</a:t>
            </a:r>
            <a:endParaRPr lang="en-US" sz="22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pic>
        <p:nvPicPr>
          <p:cNvPr id="20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5" y="634299"/>
            <a:ext cx="1207674" cy="83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46" y="641799"/>
            <a:ext cx="812321" cy="808480"/>
          </a:xfrm>
          <a:prstGeom prst="rect">
            <a:avLst/>
          </a:prstGeom>
        </p:spPr>
      </p:pic>
      <p:pic>
        <p:nvPicPr>
          <p:cNvPr id="22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359" y="598095"/>
            <a:ext cx="1151514" cy="86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/>
          <p:cNvSpPr/>
          <p:nvPr/>
        </p:nvSpPr>
        <p:spPr>
          <a:xfrm>
            <a:off x="3333721" y="434456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latin typeface="Arial Rounded MT Bold" pitchFamily="34" charset="0"/>
              </a:rPr>
              <a:t>N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948475" y="424214"/>
            <a:ext cx="311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New Normal Life Style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3955448" y="810320"/>
            <a:ext cx="2144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สุขภาพดีวิถีใหม่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320960" y="921328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พฤติกรรมป้องกันโรคพึงประสงค์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5325341" y="1113204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คนนครสวรรค์มีความรอบรู้ด้านสุขภาพ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5325341" y="1293988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อนามัยสิ่งแวดล้อมดี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&amp;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เหมาะสม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34642" y="1381029"/>
            <a:ext cx="683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003300"/>
                  </a:solidFill>
                  <a:prstDash val="solid"/>
                </a:ln>
                <a:solidFill>
                  <a:srgbClr val="003300"/>
                </a:solidFill>
                <a:latin typeface="Arial Rounded MT Bold" pitchFamily="34" charset="0"/>
              </a:rPr>
              <a:t>A</a:t>
            </a: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3923550" y="1434605"/>
            <a:ext cx="1190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Alert</a:t>
            </a: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4724426" y="1516013"/>
            <a:ext cx="3249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สนองตอบ</a:t>
            </a:r>
            <a:r>
              <a:rPr lang="th-TH" sz="1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sz="2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&amp;</a:t>
            </a:r>
            <a:r>
              <a:rPr lang="en-US" sz="1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th-TH" sz="2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อยู่อย่างฉลาดท่ามกลางโควิด</a:t>
            </a:r>
            <a:endParaRPr lang="en-US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4740886" y="1735007"/>
            <a:ext cx="3597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</a:t>
            </a:r>
            <a:r>
              <a:rPr lang="en-US" sz="18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Smart Control &amp; Living with COVID-19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4745950" y="2005848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EOC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คุณภาพ ถูกต้อง ทันเหตุการณ์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4756784" y="2201202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ฉีดวัคซีน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&amp;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ควบคุมโรค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COVID-19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38822" y="2566355"/>
            <a:ext cx="697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000066"/>
                  </a:solidFill>
                  <a:prstDash val="solid"/>
                </a:ln>
                <a:solidFill>
                  <a:srgbClr val="000066"/>
                </a:solidFill>
                <a:latin typeface="Arial Rounded MT Bold" pitchFamily="34" charset="0"/>
              </a:rPr>
              <a:t>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38822" y="3657487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latin typeface="Arial Rounded MT Bold" pitchFamily="34" charset="0"/>
              </a:rPr>
              <a:t>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52390" y="4812190"/>
            <a:ext cx="732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Arial Rounded MT Bold" pitchFamily="34" charset="0"/>
              </a:rPr>
              <a:t>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342345" y="5830679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A50021"/>
                  </a:solidFill>
                  <a:prstDash val="solid"/>
                </a:ln>
                <a:solidFill>
                  <a:srgbClr val="A50021"/>
                </a:solidFill>
                <a:latin typeface="Arial Rounded MT Bold" pitchFamily="34" charset="0"/>
              </a:rPr>
              <a:t>N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3943412" y="2376357"/>
            <a:ext cx="40310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Knowledge</a:t>
            </a:r>
            <a:r>
              <a:rPr lang="en-US" b="1" dirty="0">
                <a:ln w="1905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based Management</a:t>
            </a:r>
          </a:p>
        </p:txBody>
      </p:sp>
      <p:sp>
        <p:nvSpPr>
          <p:cNvPr id="42" name="TextBox 6"/>
          <p:cNvSpPr txBox="1">
            <a:spLocks noChangeArrowheads="1"/>
          </p:cNvSpPr>
          <p:nvPr/>
        </p:nvSpPr>
        <p:spPr bwMode="auto">
          <a:xfrm>
            <a:off x="3942943" y="2759021"/>
            <a:ext cx="3506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การจัดการบนฐานข้อมูลและองค์ความรู้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3975310" y="3094642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การจัดการความรู้ที่มีประสิทธิภาพ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4" name="TextBox 6"/>
          <p:cNvSpPr txBox="1">
            <a:spLocks noChangeArrowheads="1"/>
          </p:cNvSpPr>
          <p:nvPr/>
        </p:nvSpPr>
        <p:spPr bwMode="auto">
          <a:xfrm>
            <a:off x="3979679" y="3295117"/>
            <a:ext cx="22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การใช้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KM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พัฒนาองค์กรและสหวิชาชีพ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3935126" y="3480146"/>
            <a:ext cx="3156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Holistic Care</a:t>
            </a:r>
            <a:r>
              <a:rPr lang="en-US" sz="1600" b="1" dirty="0">
                <a:ln w="19050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sz="3200" b="1" dirty="0">
                <a:ln w="19050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/</a:t>
            </a:r>
            <a:r>
              <a:rPr lang="en-US" sz="1600" b="1" dirty="0">
                <a:ln w="19050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sz="3200" b="1" dirty="0">
                <a:ln w="19050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Herbal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3968835" y="3853327"/>
            <a:ext cx="3850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นวัตกรรมการดูแลสุขภาพแบบองค์รวม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7" name="TextBox 6"/>
          <p:cNvSpPr txBox="1">
            <a:spLocks noChangeArrowheads="1"/>
          </p:cNvSpPr>
          <p:nvPr/>
        </p:nvSpPr>
        <p:spPr bwMode="auto">
          <a:xfrm>
            <a:off x="3954044" y="4196548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การดูแลสุขภาพตามกลุ่มวัย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8" name="TextBox 6"/>
          <p:cNvSpPr txBox="1">
            <a:spLocks noChangeArrowheads="1"/>
          </p:cNvSpPr>
          <p:nvPr/>
        </p:nvSpPr>
        <p:spPr bwMode="auto">
          <a:xfrm>
            <a:off x="3952440" y="4421548"/>
            <a:ext cx="23695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เศรษฐกิจสุขภาพ สมุนไพร กัญชา กัญชง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49" name="TextBox 6"/>
          <p:cNvSpPr txBox="1">
            <a:spLocks noChangeArrowheads="1"/>
          </p:cNvSpPr>
          <p:nvPr/>
        </p:nvSpPr>
        <p:spPr bwMode="auto">
          <a:xfrm>
            <a:off x="3958202" y="4649875"/>
            <a:ext cx="2195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Originality</a:t>
            </a:r>
          </a:p>
        </p:txBody>
      </p:sp>
      <p:sp>
        <p:nvSpPr>
          <p:cNvPr id="50" name="TextBox 6"/>
          <p:cNvSpPr txBox="1">
            <a:spLocks noChangeArrowheads="1"/>
          </p:cNvSpPr>
          <p:nvPr/>
        </p:nvSpPr>
        <p:spPr bwMode="auto">
          <a:xfrm>
            <a:off x="3957228" y="5039322"/>
            <a:ext cx="3265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พัฒนาคุณภาพตนเองและองค์กร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3957688" y="5375158"/>
            <a:ext cx="23546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ส่งเสริม สนับสนุนงานวิจัย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R2R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คุณภาพ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52" name="TextBox 6"/>
          <p:cNvSpPr txBox="1">
            <a:spLocks noChangeArrowheads="1"/>
          </p:cNvSpPr>
          <p:nvPr/>
        </p:nvSpPr>
        <p:spPr bwMode="auto">
          <a:xfrm>
            <a:off x="3958054" y="5565863"/>
            <a:ext cx="38419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สถานบริการรัฐผ่านเกณฑ์ประเมินคุณภาพ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PMQA/HA/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รพ.สต.ติดดาว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968835" y="5754163"/>
            <a:ext cx="22556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990033"/>
                  </a:solidFill>
                  <a:prstDash val="solid"/>
                </a:ln>
                <a:solidFill>
                  <a:srgbClr val="9900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Networking</a:t>
            </a:r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3956392" y="6125289"/>
            <a:ext cx="3584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การสร้างเครือข่ายพัฒนาคุณภาพชีวิต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55" name="TextBox 6"/>
          <p:cNvSpPr txBox="1">
            <a:spLocks noChangeArrowheads="1"/>
          </p:cNvSpPr>
          <p:nvPr/>
        </p:nvSpPr>
        <p:spPr bwMode="auto">
          <a:xfrm>
            <a:off x="3960806" y="6461891"/>
            <a:ext cx="2859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คณะกรรมการพัฒนาคุณภาพชีวิต พชจ./พชอ.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56" name="TextBox 6"/>
          <p:cNvSpPr txBox="1">
            <a:spLocks noChangeArrowheads="1"/>
          </p:cNvSpPr>
          <p:nvPr/>
        </p:nvSpPr>
        <p:spPr bwMode="auto">
          <a:xfrm>
            <a:off x="6354015" y="6451258"/>
            <a:ext cx="17934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ABC for Quality of Life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55172" y="822383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333300"/>
                  </a:solidFill>
                  <a:prstDash val="solid"/>
                </a:ln>
                <a:solidFill>
                  <a:srgbClr val="333300"/>
                </a:solidFill>
                <a:latin typeface="Arial Rounded MT Bold" pitchFamily="34" charset="0"/>
              </a:rPr>
              <a:t>S</a:t>
            </a:r>
          </a:p>
        </p:txBody>
      </p:sp>
      <p:sp>
        <p:nvSpPr>
          <p:cNvPr id="59" name="TextBox 6"/>
          <p:cNvSpPr txBox="1">
            <a:spLocks noChangeArrowheads="1"/>
          </p:cNvSpPr>
          <p:nvPr/>
        </p:nvSpPr>
        <p:spPr bwMode="auto">
          <a:xfrm>
            <a:off x="8749174" y="695228"/>
            <a:ext cx="2493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6633"/>
                  </a:solidFill>
                  <a:prstDash val="solid"/>
                </a:ln>
                <a:solidFill>
                  <a:srgbClr val="6666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Service</a:t>
            </a:r>
          </a:p>
        </p:txBody>
      </p:sp>
      <p:sp>
        <p:nvSpPr>
          <p:cNvPr id="60" name="TextBox 6"/>
          <p:cNvSpPr txBox="1">
            <a:spLocks noChangeArrowheads="1"/>
          </p:cNvSpPr>
          <p:nvPr/>
        </p:nvSpPr>
        <p:spPr bwMode="auto">
          <a:xfrm>
            <a:off x="8739860" y="1088609"/>
            <a:ext cx="3009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ปฐมภูมิ </a:t>
            </a:r>
            <a:r>
              <a:rPr lang="en-US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&amp; </a:t>
            </a:r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ระบบบริการก้าวหน้า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61" name="TextBox 6"/>
          <p:cNvSpPr txBox="1">
            <a:spLocks noChangeArrowheads="1"/>
          </p:cNvSpPr>
          <p:nvPr/>
        </p:nvSpPr>
        <p:spPr bwMode="auto">
          <a:xfrm>
            <a:off x="8746941" y="1442073"/>
            <a:ext cx="24997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หมอประจำตัว 3 คน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&amp;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บัตรทองรักษาทุกที่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62" name="TextBox 6"/>
          <p:cNvSpPr txBox="1">
            <a:spLocks noChangeArrowheads="1"/>
          </p:cNvSpPr>
          <p:nvPr/>
        </p:nvSpPr>
        <p:spPr bwMode="auto">
          <a:xfrm>
            <a:off x="8742819" y="1639665"/>
            <a:ext cx="34888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ลดป่วยตายด้วยโรคที่สำคัญ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Stroke/STEMI </a:t>
            </a:r>
          </a:p>
          <a:p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                               - Cancer (Lung Liver Breast)</a:t>
            </a:r>
          </a:p>
          <a:p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                                    - Pneumonia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079614" y="2079483"/>
            <a:ext cx="683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CC3300"/>
                  </a:solidFill>
                  <a:prstDash val="solid"/>
                </a:ln>
                <a:solidFill>
                  <a:srgbClr val="CC3300"/>
                </a:solidFill>
                <a:latin typeface="Arial Rounded MT Bold" pitchFamily="34" charset="0"/>
              </a:rPr>
              <a:t>A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015816" y="3332134"/>
            <a:ext cx="833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latin typeface="Arial Rounded MT Bold" pitchFamily="34" charset="0"/>
              </a:rPr>
              <a:t>W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111513" y="4485120"/>
            <a:ext cx="683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 Rounded MT Bold" pitchFamily="34" charset="0"/>
              </a:rPr>
              <a:t>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122146" y="5516346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28575" cmpd="sng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latin typeface="Arial Rounded MT Bold" pitchFamily="34" charset="0"/>
              </a:rPr>
              <a:t>N</a:t>
            </a:r>
          </a:p>
        </p:txBody>
      </p:sp>
      <p:sp>
        <p:nvSpPr>
          <p:cNvPr id="67" name="TextBox 6"/>
          <p:cNvSpPr txBox="1">
            <a:spLocks noChangeArrowheads="1"/>
          </p:cNvSpPr>
          <p:nvPr/>
        </p:nvSpPr>
        <p:spPr bwMode="auto">
          <a:xfrm>
            <a:off x="8762933" y="1956615"/>
            <a:ext cx="23922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CC3300"/>
                  </a:solidFill>
                  <a:prstDash val="solid"/>
                </a:ln>
                <a:solidFill>
                  <a:srgbClr val="CC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Advocacy</a:t>
            </a:r>
          </a:p>
        </p:txBody>
      </p:sp>
      <p:sp>
        <p:nvSpPr>
          <p:cNvPr id="68" name="TextBox 6"/>
          <p:cNvSpPr txBox="1">
            <a:spLocks noChangeArrowheads="1"/>
          </p:cNvSpPr>
          <p:nvPr/>
        </p:nvSpPr>
        <p:spPr bwMode="auto">
          <a:xfrm>
            <a:off x="8750643" y="2332429"/>
            <a:ext cx="2502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ระบบสนับสนุนที่ดี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69" name="TextBox 6"/>
          <p:cNvSpPr txBox="1">
            <a:spLocks noChangeArrowheads="1"/>
          </p:cNvSpPr>
          <p:nvPr/>
        </p:nvSpPr>
        <p:spPr bwMode="auto">
          <a:xfrm>
            <a:off x="8759013" y="2672802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ผู้บริหารสนับสนุนพัฒนาองค์กร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5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ด้าน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0" name="TextBox 6"/>
          <p:cNvSpPr txBox="1">
            <a:spLocks noChangeArrowheads="1"/>
          </p:cNvSpPr>
          <p:nvPr/>
        </p:nvSpPr>
        <p:spPr bwMode="auto">
          <a:xfrm>
            <a:off x="8759013" y="2872155"/>
            <a:ext cx="26497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การใช้กลยุทธ์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PIRAB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ขับเคลื่อนงาน 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1" name="TextBox 6"/>
          <p:cNvSpPr txBox="1">
            <a:spLocks noChangeArrowheads="1"/>
          </p:cNvSpPr>
          <p:nvPr/>
        </p:nvSpPr>
        <p:spPr bwMode="auto">
          <a:xfrm>
            <a:off x="8760193" y="3165847"/>
            <a:ext cx="2493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0033"/>
                  </a:solidFill>
                  <a:prstDash val="solid"/>
                </a:ln>
                <a:solidFill>
                  <a:srgbClr val="660033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Willing</a:t>
            </a:r>
          </a:p>
        </p:txBody>
      </p:sp>
      <p:sp>
        <p:nvSpPr>
          <p:cNvPr id="72" name="TextBox 6"/>
          <p:cNvSpPr txBox="1">
            <a:spLocks noChangeArrowheads="1"/>
          </p:cNvSpPr>
          <p:nvPr/>
        </p:nvSpPr>
        <p:spPr bwMode="auto">
          <a:xfrm>
            <a:off x="8749174" y="3549085"/>
            <a:ext cx="2840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การทำงานด้วยหัวใจ จิตอาสา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3" name="TextBox 6"/>
          <p:cNvSpPr txBox="1">
            <a:spLocks noChangeArrowheads="1"/>
          </p:cNvSpPr>
          <p:nvPr/>
        </p:nvSpPr>
        <p:spPr bwMode="auto">
          <a:xfrm>
            <a:off x="8754002" y="3915053"/>
            <a:ext cx="2429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โครงการพระราชดำริ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&amp; </a:t>
            </a:r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เฉลิมพระเกียรติ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4" name="TextBox 6"/>
          <p:cNvSpPr txBox="1">
            <a:spLocks noChangeArrowheads="1"/>
          </p:cNvSpPr>
          <p:nvPr/>
        </p:nvSpPr>
        <p:spPr bwMode="auto">
          <a:xfrm>
            <a:off x="8759119" y="4124178"/>
            <a:ext cx="2144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พัฒนาองค์กรคุณธรรมต้นแบบ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5" name="TextBox 6"/>
          <p:cNvSpPr txBox="1">
            <a:spLocks noChangeArrowheads="1"/>
          </p:cNvSpPr>
          <p:nvPr/>
        </p:nvSpPr>
        <p:spPr bwMode="auto">
          <a:xfrm>
            <a:off x="8764462" y="4421322"/>
            <a:ext cx="3260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Achievement</a:t>
            </a:r>
            <a:r>
              <a:rPr lang="en-US" sz="12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/</a:t>
            </a:r>
            <a:r>
              <a:rPr lang="en-US" sz="12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sz="2400" b="1" dirty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Accountable</a:t>
            </a:r>
          </a:p>
        </p:txBody>
      </p:sp>
      <p:sp>
        <p:nvSpPr>
          <p:cNvPr id="76" name="TextBox 6"/>
          <p:cNvSpPr txBox="1">
            <a:spLocks noChangeArrowheads="1"/>
          </p:cNvSpPr>
          <p:nvPr/>
        </p:nvSpPr>
        <p:spPr bwMode="auto">
          <a:xfrm>
            <a:off x="8750837" y="4792709"/>
            <a:ext cx="3274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มุ่งความสำเร็จด้วยหลักธรรมาภิบาล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7" name="TextBox 6"/>
          <p:cNvSpPr txBox="1">
            <a:spLocks noChangeArrowheads="1"/>
          </p:cNvSpPr>
          <p:nvPr/>
        </p:nvSpPr>
        <p:spPr bwMode="auto">
          <a:xfrm>
            <a:off x="8753945" y="5148231"/>
            <a:ext cx="12732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การประเมิน </a:t>
            </a:r>
            <a:r>
              <a:rPr lang="en-US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ITA</a:t>
            </a:r>
          </a:p>
        </p:txBody>
      </p:sp>
      <p:sp>
        <p:nvSpPr>
          <p:cNvPr id="78" name="TextBox 6"/>
          <p:cNvSpPr txBox="1">
            <a:spLocks noChangeArrowheads="1"/>
          </p:cNvSpPr>
          <p:nvPr/>
        </p:nvSpPr>
        <p:spPr bwMode="auto">
          <a:xfrm>
            <a:off x="9874628" y="5134138"/>
            <a:ext cx="1719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องค์กรแห่งความสุขคุณภาพ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79" name="TextBox 6"/>
          <p:cNvSpPr txBox="1">
            <a:spLocks noChangeArrowheads="1"/>
          </p:cNvSpPr>
          <p:nvPr/>
        </p:nvSpPr>
        <p:spPr bwMode="auto">
          <a:xfrm>
            <a:off x="8753009" y="5449705"/>
            <a:ext cx="2493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0066"/>
                  </a:solidFill>
                  <a:prstDash val="solid"/>
                </a:ln>
                <a:solidFill>
                  <a:srgbClr val="660066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NCDs</a:t>
            </a:r>
          </a:p>
        </p:txBody>
      </p:sp>
      <p:sp>
        <p:nvSpPr>
          <p:cNvPr id="80" name="TextBox 6"/>
          <p:cNvSpPr txBox="1">
            <a:spLocks noChangeArrowheads="1"/>
          </p:cNvSpPr>
          <p:nvPr/>
        </p:nvSpPr>
        <p:spPr bwMode="auto">
          <a:xfrm>
            <a:off x="8754112" y="5803884"/>
            <a:ext cx="3307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H SarabunPSK" pitchFamily="34" charset="-34"/>
                <a:ea typeface="Times New Roman"/>
                <a:cs typeface="TH SarabunPSK" pitchFamily="34" charset="-34"/>
              </a:rPr>
              <a:t>การจัดการโรคไม่ติดต่อเรื้อรังคุณภาพ</a:t>
            </a:r>
            <a:endParaRPr lang="en-US" sz="2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81" name="TextBox 6"/>
          <p:cNvSpPr txBox="1">
            <a:spLocks noChangeArrowheads="1"/>
          </p:cNvSpPr>
          <p:nvPr/>
        </p:nvSpPr>
        <p:spPr bwMode="auto">
          <a:xfrm>
            <a:off x="8754112" y="6138434"/>
            <a:ext cx="31320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1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- ระดับความสำเร็จการควบคุมป้องกันโรคไม่ติดต่อเรื้อรัง </a:t>
            </a:r>
            <a:endParaRPr lang="en-US" sz="14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82" name="กล่องข้อความ 1"/>
          <p:cNvSpPr txBox="1">
            <a:spLocks noChangeArrowheads="1"/>
          </p:cNvSpPr>
          <p:nvPr/>
        </p:nvSpPr>
        <p:spPr bwMode="auto">
          <a:xfrm>
            <a:off x="8688383" y="6461525"/>
            <a:ext cx="354327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rial Rounded MT Bold" pitchFamily="34" charset="0"/>
              </a:rPr>
              <a:t>M</a:t>
            </a:r>
            <a:r>
              <a:rPr lang="en-US" sz="1400" b="1" dirty="0">
                <a:solidFill>
                  <a:srgbClr val="00B050"/>
                </a:solidFill>
                <a:latin typeface="Arial Rounded MT Bold" pitchFamily="34" charset="0"/>
              </a:rPr>
              <a:t>O</a:t>
            </a:r>
            <a:r>
              <a:rPr lang="en-US" sz="1400" b="1" dirty="0">
                <a:solidFill>
                  <a:srgbClr val="800000"/>
                </a:solidFill>
                <a:latin typeface="Arial Rounded MT Bold" pitchFamily="34" charset="0"/>
              </a:rPr>
              <a:t>P</a:t>
            </a:r>
            <a:r>
              <a:rPr lang="en-US" sz="1400" b="1" dirty="0">
                <a:solidFill>
                  <a:srgbClr val="0070C0"/>
                </a:solidFill>
                <a:latin typeface="Arial Rounded MT Bold" pitchFamily="34" charset="0"/>
              </a:rPr>
              <a:t>H</a:t>
            </a:r>
            <a:r>
              <a:rPr lang="en-US" sz="1700" b="1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en-US" sz="1200" b="1" dirty="0">
                <a:latin typeface="Arial Rounded MT Bold" pitchFamily="34" charset="0"/>
              </a:rPr>
              <a:t>NSN Provincial Public Health Office</a:t>
            </a:r>
            <a:endParaRPr lang="th-TH" sz="1200" b="1" dirty="0">
              <a:latin typeface="Arial Rounded MT Bold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 rot="20896634">
            <a:off x="1726999" y="1824861"/>
            <a:ext cx="505968" cy="2082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TextBox 6"/>
          <p:cNvSpPr txBox="1">
            <a:spLocks noChangeArrowheads="1"/>
          </p:cNvSpPr>
          <p:nvPr/>
        </p:nvSpPr>
        <p:spPr bwMode="auto">
          <a:xfrm>
            <a:off x="49586" y="-62443"/>
            <a:ext cx="25097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NAKHON SAWAN</a:t>
            </a:r>
          </a:p>
        </p:txBody>
      </p:sp>
      <p:sp>
        <p:nvSpPr>
          <p:cNvPr id="85" name="TextBox 6"/>
          <p:cNvSpPr txBox="1">
            <a:spLocks noChangeArrowheads="1"/>
          </p:cNvSpPr>
          <p:nvPr/>
        </p:nvSpPr>
        <p:spPr bwMode="auto">
          <a:xfrm>
            <a:off x="3024277" y="-65407"/>
            <a:ext cx="25097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PARADISE</a:t>
            </a:r>
            <a:r>
              <a:rPr lang="en-US" sz="3200" b="1" dirty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  <a:r>
              <a:rPr lang="en-US" sz="3200" b="1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66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CITY</a:t>
            </a:r>
            <a:r>
              <a:rPr lang="en-US" sz="3200" b="1" dirty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3300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 </a:t>
            </a:r>
          </a:p>
        </p:txBody>
      </p:sp>
      <p:sp>
        <p:nvSpPr>
          <p:cNvPr id="86" name="TextBox 6"/>
          <p:cNvSpPr txBox="1">
            <a:spLocks noChangeArrowheads="1"/>
          </p:cNvSpPr>
          <p:nvPr/>
        </p:nvSpPr>
        <p:spPr bwMode="auto">
          <a:xfrm>
            <a:off x="5695961" y="-36189"/>
            <a:ext cx="649603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000" b="1" dirty="0">
                <a:ln w="1905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latin typeface="TH SarabunPSK" pitchFamily="34" charset="-34"/>
                <a:ea typeface="Times New Roman"/>
                <a:cs typeface="TH SarabunPSK" pitchFamily="34" charset="-34"/>
              </a:rPr>
              <a:t>CITY OF WELLNESS BY VALUE BASED HEALTH CARE</a:t>
            </a:r>
            <a:endParaRPr lang="en-US" sz="3000" b="1" dirty="0">
              <a:ln w="19050">
                <a:solidFill>
                  <a:srgbClr val="0000CC"/>
                </a:solidFill>
                <a:prstDash val="solid"/>
              </a:ln>
              <a:solidFill>
                <a:srgbClr val="0066FF"/>
              </a:solidFill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457590" y="136981"/>
            <a:ext cx="418915" cy="275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7" name="Right Arrow 86"/>
          <p:cNvSpPr/>
          <p:nvPr/>
        </p:nvSpPr>
        <p:spPr>
          <a:xfrm>
            <a:off x="5225213" y="142311"/>
            <a:ext cx="418915" cy="2753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19" b="100000" l="14709" r="8278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15102" r="15767"/>
          <a:stretch/>
        </p:blipFill>
        <p:spPr bwMode="auto">
          <a:xfrm>
            <a:off x="547920" y="1692507"/>
            <a:ext cx="2323833" cy="41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398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232" y="424713"/>
            <a:ext cx="11403243" cy="1950873"/>
          </a:xfrm>
          <a:prstGeom prst="rect">
            <a:avLst/>
          </a:prstGeom>
          <a:noFill/>
        </p:spPr>
        <p:txBody>
          <a:bodyPr wrap="square" lIns="87965" tIns="43983" rIns="87965" bIns="43983" rtlCol="0">
            <a:spAutoFit/>
          </a:bodyPr>
          <a:lstStyle/>
          <a:p>
            <a:r>
              <a:rPr lang="en-US" sz="69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N</a:t>
            </a:r>
            <a:r>
              <a:rPr lang="en-US" sz="5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52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: Networking</a:t>
            </a:r>
          </a:p>
          <a:p>
            <a:r>
              <a:rPr lang="en-US" sz="52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en-US" sz="15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5200" b="1" dirty="0">
                <a:solidFill>
                  <a:srgbClr val="660066"/>
                </a:solidFill>
                <a:latin typeface="TH SarabunPSK" pitchFamily="34" charset="-34"/>
                <a:cs typeface="TH SarabunPSK" pitchFamily="34" charset="-34"/>
              </a:rPr>
              <a:t>การสร้างเครือข่ายในการพัฒนาคุณภาพชีวิต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269" y="2455530"/>
            <a:ext cx="10829495" cy="4182253"/>
          </a:xfrm>
          <a:prstGeom prst="rect">
            <a:avLst/>
          </a:prstGeom>
          <a:solidFill>
            <a:srgbClr val="CCFFFF"/>
          </a:solidFill>
        </p:spPr>
        <p:txBody>
          <a:bodyPr wrap="square" lIns="87965" tIns="43983" rIns="87965" bIns="43983" rtlCol="0">
            <a:spAutoFit/>
          </a:bodyPr>
          <a:lstStyle/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1) คณะกรรมการพัฒนาคุณภาพชีวิตระดับจังหวัด (พชจ.)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2) คณะกรรมการพัฒนาคุณภาพชีวิตระดับอำเภอ (พชอ.)</a:t>
            </a:r>
          </a:p>
          <a:p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3) สร้างพันธมิตรเพื่อการพัฒนา กับหน่วยงานด้านสุขภาพ ได้แก่ </a:t>
            </a:r>
          </a:p>
          <a:p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- สปสช. เขต 3 - เครือข่ายสมัชชาสุขภาพ จังหวัดนครสวรรค์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- คณะกรรมการเขตสุขภาพเพื่อประชาชน เขตพื้นที่ 3 (กขป.3)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- องค์กรปกครองส่วนท้องถิ่น (อบจ./เทศบาล/อบต.)</a:t>
            </a:r>
          </a:p>
          <a:p>
            <a:pPr algn="thaiDist"/>
            <a:r>
              <a:rPr lang="th-TH" sz="19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900" b="1" dirty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Area Based Collaboration; ABC for Quality of Life </a:t>
            </a:r>
            <a:endParaRPr lang="th-TH" sz="3800" b="1" dirty="0"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930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4716E5-E5F1-47BC-8CF3-1B81F7F40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F00056-EB1F-442D-971D-874FE477D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629E2EF-E3B8-4692-A65A-A6FAE6B2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338137"/>
            <a:ext cx="114014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02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C6417EA-9408-4E29-B7C2-BBB082A55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คุณภาพชีวิต</a:t>
            </a:r>
            <a:b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>
                <a:ln w="6350">
                  <a:solidFill>
                    <a:srgbClr val="000099"/>
                  </a:solidFill>
                </a:ln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Quality of Life</a:t>
            </a:r>
            <a:endParaRPr lang="th-TH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0889E0D-0372-482C-9830-282D2587D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785" y="3602038"/>
            <a:ext cx="9883833" cy="1655762"/>
          </a:xfrm>
        </p:spPr>
        <p:txBody>
          <a:bodyPr>
            <a:norm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ชีวิตที่ดีมีคุณภาพ สามารถดำรงอยู่ได้ในสังคมโดยปกติสุข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โดยมีความมั่นคงทางเศรษฐกิจ การทำงาน สุขภาพ สติปัญญา ครอบครัว ชุมชน และสิ่งแวดล้อม</a:t>
            </a:r>
          </a:p>
        </p:txBody>
      </p:sp>
    </p:spTree>
    <p:extLst>
      <p:ext uri="{BB962C8B-B14F-4D97-AF65-F5344CB8AC3E}">
        <p14:creationId xmlns:p14="http://schemas.microsoft.com/office/powerpoint/2010/main" val="147045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5B6A8C-8C40-4DF2-AF17-152DFF5B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องค์ประกอบของคุณภาพชีวิต</a:t>
            </a:r>
          </a:p>
        </p:txBody>
      </p:sp>
      <p:graphicFrame>
        <p:nvGraphicFramePr>
          <p:cNvPr id="7" name="ตัวแทนเนื้อหา 6">
            <a:extLst>
              <a:ext uri="{FF2B5EF4-FFF2-40B4-BE49-F238E27FC236}">
                <a16:creationId xmlns:a16="http://schemas.microsoft.com/office/drawing/2014/main" id="{262ED08B-5FC2-474F-A087-0651088727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620686"/>
              </p:ext>
            </p:extLst>
          </p:nvPr>
        </p:nvGraphicFramePr>
        <p:xfrm>
          <a:off x="714895" y="1825625"/>
          <a:ext cx="1080654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5A1842C-09F6-42C0-8361-734484022D5B}"/>
              </a:ext>
            </a:extLst>
          </p:cNvPr>
          <p:cNvSpPr txBox="1"/>
          <p:nvPr/>
        </p:nvSpPr>
        <p:spPr>
          <a:xfrm>
            <a:off x="1255223" y="2721114"/>
            <a:ext cx="28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การรับรู้สภาพทางด้านร่างกายของบุคคล ซึ่งมีผลต่อชีวิตประจำวัน</a:t>
            </a:r>
          </a:p>
        </p:txBody>
      </p:sp>
    </p:spTree>
    <p:extLst>
      <p:ext uri="{BB962C8B-B14F-4D97-AF65-F5344CB8AC3E}">
        <p14:creationId xmlns:p14="http://schemas.microsoft.com/office/powerpoint/2010/main" val="1431263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777CE9-195C-40A7-B9B0-26899D00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เป้าหมายการพัฒนาที่ยั่งยืน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(Sustainable Development Goals : SDGs)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A8F93F00-D875-478A-8FD1-F8FC85B50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62" y="1825625"/>
            <a:ext cx="8677475" cy="4351338"/>
          </a:xfrm>
        </p:spPr>
      </p:pic>
    </p:spTree>
    <p:extLst>
      <p:ext uri="{BB962C8B-B14F-4D97-AF65-F5344CB8AC3E}">
        <p14:creationId xmlns:p14="http://schemas.microsoft.com/office/powerpoint/2010/main" val="2340377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E532D2-4A03-41C7-92D1-91494EA1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3428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การดูแลคุณภาพชีวิตทุกกลุ่มวัย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การดูแลสุขภาพแบบองค์รวม 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(Holistic Care) </a:t>
            </a:r>
            <a:endParaRPr lang="th-TH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29E3C9C-022F-4E40-BEA8-E08562EDA798}"/>
              </a:ext>
            </a:extLst>
          </p:cNvPr>
          <p:cNvSpPr txBox="1"/>
          <p:nvPr/>
        </p:nvSpPr>
        <p:spPr>
          <a:xfrm>
            <a:off x="669269" y="2455527"/>
            <a:ext cx="10829495" cy="3012702"/>
          </a:xfrm>
          <a:prstGeom prst="rect">
            <a:avLst/>
          </a:prstGeom>
          <a:solidFill>
            <a:srgbClr val="CCFFFF"/>
          </a:solidFill>
        </p:spPr>
        <p:txBody>
          <a:bodyPr wrap="square" lIns="87965" tIns="43983" rIns="87965" bIns="43983" rtlCol="0">
            <a:spAutoFit/>
          </a:bodyPr>
          <a:lstStyle/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1.) ช่วงตั้งครรภ์ - ทารก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มหัศจรรย์ 1000 วัน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- ก่อนตั้งครรภ์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สาวไทยแก้มแดง ไม่มี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Teenage pregnancy</a:t>
            </a: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-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ตั้งครรภ์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270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วันในครรภ์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ANC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คุณภาพ 5 ครั้ง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U/S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พบแพทย์ </a:t>
            </a:r>
            <a:endParaRPr lang="en-US" sz="38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  ANC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ก่อน 12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wk.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น้ำหนักเพิ่มตลอดตั้งครรภ์ 10-12 กก. 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  รพ.ควรมีบริการ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High Risk Pregnancy Clinic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LR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คุณภาพ</a:t>
            </a:r>
            <a:endParaRPr lang="en-US" sz="3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164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E532D2-4A03-41C7-92D1-91494EA1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3428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การดูแลคุณภาพชีวิตทุกกลุ่มวัย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การดูแลสุขภาพแบบองค์รวม 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(Holistic Care) </a:t>
            </a:r>
            <a:endParaRPr lang="th-TH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7F77E5A-7505-4C2B-9F62-555D9C0F91FA}"/>
              </a:ext>
            </a:extLst>
          </p:cNvPr>
          <p:cNvSpPr txBox="1"/>
          <p:nvPr/>
        </p:nvSpPr>
        <p:spPr>
          <a:xfrm>
            <a:off x="669269" y="2056517"/>
            <a:ext cx="10829495" cy="4182253"/>
          </a:xfrm>
          <a:prstGeom prst="rect">
            <a:avLst/>
          </a:prstGeom>
          <a:solidFill>
            <a:srgbClr val="CCFFFF"/>
          </a:solidFill>
        </p:spPr>
        <p:txBody>
          <a:bodyPr wrap="square" lIns="87965" tIns="43983" rIns="87965" bIns="43983" rtlCol="0">
            <a:spAutoFit/>
          </a:bodyPr>
          <a:lstStyle/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2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.)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กลุ่มอายุ 0 - 3 ปี เด็กเรียนรู้และพัฒนาการ เน้นใช้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DSPM </a:t>
            </a:r>
            <a:endParaRPr lang="th-TH" sz="38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โรงเรียนพ่อแม่ ประเมินพัฒนาการเด็ก การได้รับวัคซีนครบ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3.) กลุ่มอายุ 3 - 5 ปี ศูนย์พัฒนาเด็กเล็กคุณภาพด้วย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NEST step</a:t>
            </a: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Nutrition :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โปรตีน ไข่มื้อละฟอง โภชนาการเด็ก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Exercise :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สถานที่ให้เด็กกระโดโลดเต้น ของเล่นเสริมพัฒนาการ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Sleep :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การนอนคุณภาพ นอนก่อน 2 ทุ่ม นอนนาน 11-12 ชั่วโมง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Tooth :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สุขภาพช่องปาก ลดการเกิด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NCD</a:t>
            </a:r>
            <a:r>
              <a:rPr lang="en-US" sz="27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52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E532D2-4A03-41C7-92D1-91494EA1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3428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การดูแลคุณภาพชีวิตทุกกลุ่มวัย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การดูแลสุขภาพแบบองค์รวม 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(Holistic Care) </a:t>
            </a:r>
            <a:endParaRPr lang="th-TH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0F10579-87F6-4306-9FFA-84426F6AC7A5}"/>
              </a:ext>
            </a:extLst>
          </p:cNvPr>
          <p:cNvSpPr txBox="1"/>
          <p:nvPr/>
        </p:nvSpPr>
        <p:spPr>
          <a:xfrm>
            <a:off x="669268" y="2081458"/>
            <a:ext cx="10852172" cy="4182253"/>
          </a:xfrm>
          <a:prstGeom prst="rect">
            <a:avLst/>
          </a:prstGeom>
          <a:solidFill>
            <a:srgbClr val="CCFFFF"/>
          </a:solidFill>
        </p:spPr>
        <p:txBody>
          <a:bodyPr wrap="square" lIns="87965" tIns="43983" rIns="87965" bIns="43983" rtlCol="0">
            <a:spAutoFit/>
          </a:bodyPr>
          <a:lstStyle/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4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.)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กลุ่มอายุ 6 - 15 ปี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เด็กไทย </a:t>
            </a:r>
            <a:r>
              <a:rPr lang="en-US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IQ </a:t>
            </a:r>
            <a:r>
              <a:rPr lang="th-TH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เกิน </a:t>
            </a:r>
            <a:r>
              <a:rPr lang="en-US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100 </a:t>
            </a:r>
            <a:endParaRPr lang="th-TH" sz="3800" b="1" dirty="0"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การคัดกรองโรคทางสุขภาพจิตเด็ก 4 โรค ได้แก่ สมาธิสั้น ออทิสซึม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แอลดี และภาวะเรียนรู้ช้า หากพบผิดปกติต้องได้รับการรักษาเร็ว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รพ.สต. เป็นห้องสมุดสำหรับเด็ก </a:t>
            </a:r>
            <a:r>
              <a:rPr lang="th-TH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อ่านทุกวัน มหัศจรรย์บรรเจิด </a:t>
            </a:r>
            <a:endParaRPr lang="th-TH" sz="38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5.) กลุ่มวัยรุ่น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To Be Number 1 (3</a:t>
            </a:r>
            <a:r>
              <a:rPr lang="en-US" sz="19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ก. กองทุน กรรมการ กิจกรรม 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และ</a:t>
            </a:r>
            <a:r>
              <a:rPr lang="en-US" sz="19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19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ย.</a:t>
            </a:r>
            <a:r>
              <a:rPr lang="th-TH" sz="19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ยุทธศาสตร์ 3 ด้าน สร้างกระแส สร้างภูมิคุ้มกัน สร้างเครือข่าย)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ลดอัตราการติดยาเสพติด และการตั้งครรภ์ก่อนวัยอันควร</a:t>
            </a:r>
          </a:p>
        </p:txBody>
      </p:sp>
    </p:spTree>
    <p:extLst>
      <p:ext uri="{BB962C8B-B14F-4D97-AF65-F5344CB8AC3E}">
        <p14:creationId xmlns:p14="http://schemas.microsoft.com/office/powerpoint/2010/main" val="73520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E532D2-4A03-41C7-92D1-91494EA1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3428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การดูแลคุณภาพชีวิตทุกกลุ่มวัย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การดูแลสุขภาพแบบองค์รวม 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(Holistic Care) </a:t>
            </a:r>
            <a:endParaRPr lang="th-TH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02FC104-EBDA-4FFF-B083-414D9617A133}"/>
              </a:ext>
            </a:extLst>
          </p:cNvPr>
          <p:cNvSpPr txBox="1"/>
          <p:nvPr/>
        </p:nvSpPr>
        <p:spPr>
          <a:xfrm>
            <a:off x="669268" y="2081458"/>
            <a:ext cx="10818921" cy="4182253"/>
          </a:xfrm>
          <a:prstGeom prst="rect">
            <a:avLst/>
          </a:prstGeom>
          <a:solidFill>
            <a:srgbClr val="CCFFFF"/>
          </a:solidFill>
        </p:spPr>
        <p:txBody>
          <a:bodyPr wrap="square" lIns="87965" tIns="43983" rIns="87965" bIns="43983" rtlCol="0">
            <a:spAutoFit/>
          </a:bodyPr>
          <a:lstStyle/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6.)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กลุ่มผู้สูงอายุ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Wellness, Security, Social participation; WHO</a:t>
            </a:r>
            <a:endParaRPr lang="th-TH" sz="38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กาย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NCD, Cardio, Ear, Teeth</a:t>
            </a: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ใจ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Depression, Dementia, Delirium</a:t>
            </a:r>
          </a:p>
          <a:p>
            <a:pPr algn="thaiDist"/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สังคม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เบี้ยยังชีพ สิทธิประโยชน์ สวัสดิการ สถานที่อยู่เหมาะสม</a:t>
            </a: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ADL : Activities of Daily Living</a:t>
            </a:r>
          </a:p>
          <a:p>
            <a:pPr algn="thaiDist"/>
            <a:r>
              <a:rPr lang="en-US" sz="38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RAMPS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 - Reduced body reserve  - Atypical presentation</a:t>
            </a:r>
            <a:endParaRPr lang="th-TH" sz="38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800" b="1" dirty="0">
                <a:latin typeface="TH SarabunPSK" pitchFamily="34" charset="-34"/>
                <a:cs typeface="TH SarabunPSK" pitchFamily="34" charset="-34"/>
              </a:rPr>
              <a:t>          - </a:t>
            </a:r>
            <a:r>
              <a:rPr lang="en-US" sz="3800" b="1" dirty="0">
                <a:latin typeface="TH SarabunPSK" pitchFamily="34" charset="-34"/>
                <a:cs typeface="TH SarabunPSK" pitchFamily="34" charset="-34"/>
              </a:rPr>
              <a:t>Multiple pathology - Polypharmacy - Social adversity</a:t>
            </a:r>
            <a:endParaRPr lang="th-TH" sz="3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293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7FAA17B-273F-4793-96AE-569D5D6A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6E6C17-AE28-475C-86A2-5387D01F7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2D5D9AA-2AD1-4225-820C-120BADD88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6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C2B691-ABAD-4BDD-92DA-8A88CD91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56F6B20-D9E8-4CF7-A2B5-2557EC102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D970EE-4C74-4566-92F7-6BB2BB3A3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" y="0"/>
            <a:ext cx="12091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1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F05FE2-AACD-4EFF-AD5C-1EC9FF24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9413A4D-C121-4570-A4F6-FDE59DB4D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97C91BB-7E1A-4AE8-846B-E5DDF875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9525"/>
            <a:ext cx="12172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AD8968-03BB-49FD-ACAA-28A1D671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08531BA-2629-4B61-AB0F-E926EA13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0ACC901-62E4-498F-BD91-642F489E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4787"/>
            <a:ext cx="11430000" cy="6448425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145EC28-0F8E-4E1C-B8C6-D2F76F35AED8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2847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C70E38-F203-4CF8-AB60-1CF9AE88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8844BE4-493C-4546-AECE-2221D567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58CBC47-6D03-48B7-A509-6BCB0E3F4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" y="0"/>
            <a:ext cx="1212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09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A7B8D5-807B-43E6-80A0-8C756E5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B5ABE57-9943-4A22-A8A8-98A9F5F81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49B2B3F-5547-45D6-9643-E76F9883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19050"/>
            <a:ext cx="12106275" cy="68199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1D3AAE1-F53F-4B3D-A4E7-2FBA136CE509}"/>
              </a:ext>
            </a:extLst>
          </p:cNvPr>
          <p:cNvSpPr/>
          <p:nvPr/>
        </p:nvSpPr>
        <p:spPr>
          <a:xfrm>
            <a:off x="4064924" y="2419004"/>
            <a:ext cx="3973483" cy="673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B662F21-E978-4568-86BE-B96DA07C5E53}"/>
              </a:ext>
            </a:extLst>
          </p:cNvPr>
          <p:cNvSpPr/>
          <p:nvPr/>
        </p:nvSpPr>
        <p:spPr>
          <a:xfrm>
            <a:off x="7938655" y="5411585"/>
            <a:ext cx="3757352" cy="1221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2698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75FC964-8B2C-4328-8686-E51A38FED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CF2648B-997B-4B82-A102-4E1E22AE7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8A2B90C-457B-407A-8B4C-24DA6E984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33337"/>
            <a:ext cx="121443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1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14BA4D7-F2F7-4CBA-AD07-1988D1DF9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507DB13-31AF-4F6A-96F7-750514E63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5819CE6-2D87-4E19-BF15-38B2789D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5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470FCA-A73D-4F9A-B59E-36D9394FAAB9}"/>
              </a:ext>
            </a:extLst>
          </p:cNvPr>
          <p:cNvGrpSpPr/>
          <p:nvPr/>
        </p:nvGrpSpPr>
        <p:grpSpPr>
          <a:xfrm>
            <a:off x="28023" y="154740"/>
            <a:ext cx="12084149" cy="6497196"/>
            <a:chOff x="28022" y="154739"/>
            <a:chExt cx="12084149" cy="6497197"/>
          </a:xfrm>
        </p:grpSpPr>
        <p:sp>
          <p:nvSpPr>
            <p:cNvPr id="4" name="Rectangle 3"/>
            <p:cNvSpPr/>
            <p:nvPr/>
          </p:nvSpPr>
          <p:spPr>
            <a:xfrm>
              <a:off x="97500" y="154739"/>
              <a:ext cx="12014671" cy="78510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5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อำนาจหน้าที่ พชอ.</a:t>
              </a:r>
              <a:r>
                <a:rPr lang="en-US" sz="5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/</a:t>
              </a:r>
              <a:r>
                <a:rPr lang="th-TH" sz="5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พชข.</a:t>
              </a:r>
              <a:endPara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5843" y="1154279"/>
              <a:ext cx="5743007" cy="14465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00462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กำหนดเป้าหมาย </a:t>
              </a:r>
              <a:endParaRPr lang="en-US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แนวทางการดำเนินงานพัฒนาคุณภาพชีวิตของประชาชน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และดำเนินการให้เป็นไปตามเป้าหมาย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5842" y="2761757"/>
              <a:ext cx="5743007" cy="1015663"/>
            </a:xfrm>
            <a:prstGeom prst="rect">
              <a:avLst/>
            </a:prstGeom>
            <a:solidFill>
              <a:srgbClr val="4C3A00"/>
            </a:solidFill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ขับเคลื่อนให้เกิดการบูรณาการ</a:t>
              </a:r>
              <a:endParaRPr lang="en-US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ร่วมกันของหน่วยงาน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5843" y="3938349"/>
              <a:ext cx="5743007" cy="1541319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sz="3200" b="1" dirty="0">
                  <a:solidFill>
                    <a:srgbClr val="FFFF0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 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สนับสนุนให้เกิดความร่วมมือ</a:t>
              </a:r>
              <a:endParaRPr lang="en-US" sz="3200" b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>
                <a:lnSpc>
                  <a:spcPct val="107000"/>
                </a:lnSpc>
              </a:pPr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และประสานงานระหว่างกันของทุกภาคส่วน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>
                <a:lnSpc>
                  <a:spcPct val="107000"/>
                </a:lnSpc>
              </a:pPr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โดยยึดถือประโยชน์ของประชาชนเป็นสำคัญ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0349" y="1017728"/>
              <a:ext cx="685800" cy="618564"/>
            </a:xfrm>
            <a:prstGeom prst="ellipse">
              <a:avLst/>
            </a:prstGeom>
            <a:solidFill>
              <a:srgbClr val="00462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8022" y="2675907"/>
              <a:ext cx="685800" cy="618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1469" y="3888153"/>
              <a:ext cx="672353" cy="61856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94930" y="1149461"/>
              <a:ext cx="5446059" cy="144655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200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สนอแนะและให้คำปรึกษา</a:t>
              </a:r>
              <a:endParaRPr lang="en-US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ในการพัฒนาคุณภาพชีวิตของหน่วยงานของรัฐ 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ภาคเอกชนและภาคประชาชน และผู้ประกอบการ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211419" y="1017728"/>
              <a:ext cx="685800" cy="618564"/>
            </a:xfrm>
            <a:prstGeom prst="ellipse">
              <a:avLst/>
            </a:prstGeom>
            <a:solidFill>
              <a:srgbClr val="0048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83942" y="2788947"/>
              <a:ext cx="5457047" cy="1015663"/>
            </a:xfrm>
            <a:prstGeom prst="rect">
              <a:avLst/>
            </a:prstGeom>
            <a:solidFill>
              <a:srgbClr val="70330A"/>
            </a:solidFill>
          </p:spPr>
          <p:txBody>
            <a:bodyPr wrap="square">
              <a:spAutoFit/>
            </a:bodyPr>
            <a:lstStyle/>
            <a:p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ติดตามและประเมินผล</a:t>
              </a:r>
            </a:p>
            <a:p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การดำเนินงานในการพัฒนาคุณภาพชีวิต</a:t>
              </a:r>
              <a:endPara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11419" y="2683338"/>
              <a:ext cx="685800" cy="618564"/>
            </a:xfrm>
            <a:prstGeom prst="ellipse">
              <a:avLst/>
            </a:prstGeom>
            <a:solidFill>
              <a:srgbClr val="70330A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75320" y="3977554"/>
              <a:ext cx="5465668" cy="150810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ประสานหน่วยงานของรัฐ ภาคเอกชน และภาคประชาชน</a:t>
              </a:r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ในการส่งข้อมูลและเอกสารที่เกี่ยวข้อง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62193" y="5636273"/>
              <a:ext cx="7650814" cy="1015663"/>
            </a:xfrm>
            <a:prstGeom prst="rect">
              <a:avLst/>
            </a:prstGeom>
            <a:solidFill>
              <a:srgbClr val="320032"/>
            </a:solidFill>
          </p:spPr>
          <p:txBody>
            <a:bodyPr wrap="square">
              <a:spAutoFit/>
            </a:bodyPr>
            <a:lstStyle/>
            <a:p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</a:t>
              </a:r>
              <a:r>
                <a:rPr lang="th-TH" sz="32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ปฏิบัติการอื่น </a:t>
              </a:r>
              <a:r>
                <a:rPr lang="th-TH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ตามที่คณะกรรมการนโยบายพัฒนาคุณภาพชีวิตระดับพื้นที่ หรือผู้ว่าราชการจังหวัดมอบหมาย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919292" y="5482959"/>
              <a:ext cx="685800" cy="618564"/>
            </a:xfrm>
            <a:prstGeom prst="ellipse">
              <a:avLst/>
            </a:prstGeom>
            <a:solidFill>
              <a:srgbClr val="32003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211419" y="3836298"/>
              <a:ext cx="685800" cy="618564"/>
            </a:xfrm>
            <a:prstGeom prst="ellipse">
              <a:avLst/>
            </a:prstGeom>
            <a:solidFill>
              <a:srgbClr val="33502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350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Arrow 23"/>
          <p:cNvSpPr/>
          <p:nvPr/>
        </p:nvSpPr>
        <p:spPr>
          <a:xfrm>
            <a:off x="4327303" y="3997611"/>
            <a:ext cx="3320612" cy="28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3386" y="2874205"/>
            <a:ext cx="2897743" cy="31057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396"/>
            <a:ext cx="12192000" cy="891255"/>
          </a:xfrm>
        </p:spPr>
        <p:txBody>
          <a:bodyPr>
            <a:noAutofit/>
          </a:bodyPr>
          <a:lstStyle/>
          <a:p>
            <a:pPr algn="ctr"/>
            <a:r>
              <a:rPr lang="th-TH" sz="3700" b="1" dirty="0">
                <a:solidFill>
                  <a:srgbClr val="1049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ระเบียบสำนักนายกรัฐมนตรีว่าด้วยคณะกรรมการพัฒนาคุณภาพชีวิตระดับพื้นที่ พ.ศ. </a:t>
            </a:r>
            <a:r>
              <a:rPr lang="en-US" sz="3700" b="1" dirty="0">
                <a:solidFill>
                  <a:srgbClr val="1049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sz="3700" dirty="0">
              <a:solidFill>
                <a:srgbClr val="1049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546" y="2114110"/>
            <a:ext cx="301365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8345" y="2109814"/>
            <a:ext cx="289988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หลักการสำคัญ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7913" y="2109814"/>
            <a:ext cx="308019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3951" y="3043509"/>
            <a:ext cx="2691684" cy="95410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“ประเด็น”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</a:t>
            </a: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(พลวัตร)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3951" y="4187587"/>
            <a:ext cx="2691684" cy="146193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ความเป็นอำเภอ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คุณลักษณะของ </a:t>
            </a: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“การมีชีวิต”</a:t>
            </a:r>
          </a:p>
          <a:p>
            <a:pPr algn="ctr" defTabSz="914377">
              <a:defRPr/>
            </a:pPr>
            <a:endParaRPr lang="th-TH" sz="5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8082" y="3170145"/>
            <a:ext cx="2459865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ภาวะการ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นำร่วม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8063" y="4121040"/>
            <a:ext cx="2459864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8063" y="5123445"/>
            <a:ext cx="2459864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3256" y="3039209"/>
            <a:ext cx="2730321" cy="52322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สุขภาวะ/คุณภาพชีวิต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3256" y="3874206"/>
            <a:ext cx="2730321" cy="181588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“คนอำเภอเดียวกัน</a:t>
            </a: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ไม่ทอดทิ้งกัน”</a:t>
            </a:r>
          </a:p>
          <a:p>
            <a:pPr algn="ctr" defTabSz="914377"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“คนไทยใส่ใจดูแลกัน”</a:t>
            </a:r>
          </a:p>
        </p:txBody>
      </p:sp>
      <p:cxnSp>
        <p:nvCxnSpPr>
          <p:cNvPr id="17" name="Straight Arrow Connector 16"/>
          <p:cNvCxnSpPr>
            <a:stCxn id="9" idx="2"/>
            <a:endCxn id="10" idx="0"/>
          </p:cNvCxnSpPr>
          <p:nvPr/>
        </p:nvCxnSpPr>
        <p:spPr>
          <a:xfrm>
            <a:off x="2839793" y="3997616"/>
            <a:ext cx="0" cy="189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13645" y="2863474"/>
            <a:ext cx="3013656" cy="310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7913" y="2874205"/>
            <a:ext cx="3080192" cy="310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19" name="Straight Connector 18"/>
          <p:cNvCxnSpPr>
            <a:cxnSpLocks/>
            <a:stCxn id="14" idx="2"/>
            <a:endCxn id="15" idx="0"/>
          </p:cNvCxnSpPr>
          <p:nvPr/>
        </p:nvCxnSpPr>
        <p:spPr>
          <a:xfrm>
            <a:off x="9208417" y="3562429"/>
            <a:ext cx="0" cy="3117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2"/>
            <a:endCxn id="12" idx="0"/>
          </p:cNvCxnSpPr>
          <p:nvPr/>
        </p:nvCxnSpPr>
        <p:spPr>
          <a:xfrm flipH="1">
            <a:off x="6007995" y="3693365"/>
            <a:ext cx="20" cy="4276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2"/>
            <a:endCxn id="13" idx="0"/>
          </p:cNvCxnSpPr>
          <p:nvPr/>
        </p:nvCxnSpPr>
        <p:spPr>
          <a:xfrm>
            <a:off x="6007995" y="4644260"/>
            <a:ext cx="0" cy="4791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7" idx="1"/>
          </p:cNvCxnSpPr>
          <p:nvPr/>
        </p:nvCxnSpPr>
        <p:spPr>
          <a:xfrm flipV="1">
            <a:off x="4340201" y="2432980"/>
            <a:ext cx="178144" cy="429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3"/>
            <a:endCxn id="8" idx="1"/>
          </p:cNvCxnSpPr>
          <p:nvPr/>
        </p:nvCxnSpPr>
        <p:spPr>
          <a:xfrm>
            <a:off x="7418233" y="2432980"/>
            <a:ext cx="229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87150" y="5451859"/>
            <a:ext cx="23278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~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Self-contained Segment</a:t>
            </a:r>
            <a:endParaRPr lang="th-TH" sz="2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3644" y="1266227"/>
            <a:ext cx="942733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หลักเหตุผลและความสำคัญ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6E61FC-E7EB-4F0E-BD17-8C9BF15851DA}"/>
              </a:ext>
            </a:extLst>
          </p:cNvPr>
          <p:cNvCxnSpPr>
            <a:cxnSpLocks/>
          </p:cNvCxnSpPr>
          <p:nvPr/>
        </p:nvCxnSpPr>
        <p:spPr>
          <a:xfrm>
            <a:off x="1162881" y="6470371"/>
            <a:ext cx="10549031" cy="0"/>
          </a:xfrm>
          <a:prstGeom prst="line">
            <a:avLst/>
          </a:prstGeom>
          <a:ln w="5715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D59D3CA-1E3E-46F7-9E38-B8F11FE67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8" y="5842946"/>
            <a:ext cx="941889" cy="6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34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5AEAE6-E026-4009-A1C2-4D91A095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76A45C3-5E61-4E7A-B603-E423434D5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F155540-DD3B-41EE-97FD-7F8473C2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14287"/>
            <a:ext cx="12144375" cy="6829425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598DADC-7A68-46F0-B30E-AA732AE7C2AE}"/>
              </a:ext>
            </a:extLst>
          </p:cNvPr>
          <p:cNvSpPr/>
          <p:nvPr/>
        </p:nvSpPr>
        <p:spPr>
          <a:xfrm>
            <a:off x="5286895" y="2734887"/>
            <a:ext cx="2244436" cy="399011"/>
          </a:xfrm>
          <a:prstGeom prst="rect">
            <a:avLst/>
          </a:prstGeom>
          <a:solidFill>
            <a:srgbClr val="E9F7FF"/>
          </a:solidFill>
          <a:ln>
            <a:solidFill>
              <a:srgbClr val="E9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6504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D63796-582E-4BC4-BA2B-6B420F46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A4542D2-E0B3-4832-B0E0-4F8FDAD43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DC8C372-2BEA-4F05-8A9C-FC19CC296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14287"/>
            <a:ext cx="1214437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936F56-385D-494D-A533-6EF79BB8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3DD0CC4-2495-4F43-A3B1-E6C5AEF7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F129942-0DA3-42C5-A6DD-AA3EF14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28575"/>
            <a:ext cx="121824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07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FB47F-6B8B-465E-B49B-00B26BB8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5E60053-F52E-4553-BB1D-2B6B3F922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C343A49-7DC5-431D-9AA6-B8E5B1A6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9050"/>
            <a:ext cx="121634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41EB826-8140-417A-BBFF-2FC16B0D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5115B27-6130-40A2-96C1-613F5CB7F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D3316E2-52FF-425F-BD84-904AD5FF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28600"/>
            <a:ext cx="11410950" cy="64008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644D9F6-0A61-4768-8394-596D2060E80F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64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7AB6ADB-BF2D-4C45-A853-6759A734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16CF859-1C84-4819-86A5-4A113A608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C870BC2-D8A1-4344-BE8E-301AA1BD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209550"/>
            <a:ext cx="11420475" cy="64389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9AA68AA9-02F1-44B9-A8B8-CDFF8503F7E9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733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E02DDB-892F-4128-B12D-A8440418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127639D-12A4-496A-AF50-23875EAB7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7180844-A07E-4EEF-B6C9-7FCCAEEB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228600"/>
            <a:ext cx="11401425" cy="64008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601787D-F1A8-41E0-BD21-556E6C5828E9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865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67275B-8BF5-42AE-AA10-4AD31055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445A7F3-BB79-4696-83F8-C71AB4BC7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3F107E8-B71F-4A5B-A249-CC88A7C85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90500"/>
            <a:ext cx="11458575" cy="64770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6D30EFC-AA0D-4DD4-9E49-4C664F892554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270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D678E4-D16D-466D-BD7F-36D41978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2151C0C-5BC8-4926-8D17-90D8C0EB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3CA0735-D4A4-4B54-AE12-E691CB43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04787"/>
            <a:ext cx="11410950" cy="6448425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79A0CB80-E33C-4A48-8132-AF9E5B80FFCD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124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F404A8-31CE-4826-B2E9-FECDC4AC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F62CC2E-8B5E-437F-8DC9-99B51A710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96FAF08-5F5B-40FA-B58F-B4382707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209550"/>
            <a:ext cx="11420475" cy="6438900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E65E772-A12C-4C44-B0B9-C22E1A03FB2F}"/>
              </a:ext>
            </a:extLst>
          </p:cNvPr>
          <p:cNvSpPr/>
          <p:nvPr/>
        </p:nvSpPr>
        <p:spPr>
          <a:xfrm>
            <a:off x="11504815" y="6417425"/>
            <a:ext cx="241069" cy="2357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26361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1566</Words>
  <Application>Microsoft Office PowerPoint</Application>
  <PresentationFormat>แบบจอกว้าง</PresentationFormat>
  <Paragraphs>235</Paragraphs>
  <Slides>39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Tahoma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คุณภาพชีวิต Quality of Life</vt:lpstr>
      <vt:lpstr>องค์ประกอบของคุณภาพชีวิต</vt:lpstr>
      <vt:lpstr>เป้าหมายการพัฒนาที่ยั่งยืน (Sustainable Development Goals : SDGs)</vt:lpstr>
      <vt:lpstr>การดูแลคุณภาพชีวิตทุกกลุ่มวัย การดูแลสุขภาพแบบองค์รวม (Holistic Care) </vt:lpstr>
      <vt:lpstr>การดูแลคุณภาพชีวิตทุกกลุ่มวัย การดูแลสุขภาพแบบองค์รวม (Holistic Care) </vt:lpstr>
      <vt:lpstr>การดูแลคุณภาพชีวิตทุกกลุ่มวัย การดูแลสุขภาพแบบองค์รวม (Holistic Care) </vt:lpstr>
      <vt:lpstr>การดูแลคุณภาพชีวิตทุกกลุ่มวัย การดูแลสุขภาพแบบองค์รวม (Holistic Care)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ระเบียบสำนักนายกรัฐมนตรีว่าด้วยคณะกรรมการพัฒนาคุณภาพชีวิตระดับพื้นที่ พ.ศ. 2561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ASUS</dc:creator>
  <cp:lastModifiedBy>วิษณุ มากบุญ</cp:lastModifiedBy>
  <cp:revision>6</cp:revision>
  <dcterms:created xsi:type="dcterms:W3CDTF">2022-11-16T15:00:01Z</dcterms:created>
  <dcterms:modified xsi:type="dcterms:W3CDTF">2022-11-17T03:13:58Z</dcterms:modified>
</cp:coreProperties>
</file>